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20"/>
  </p:notesMasterIdLst>
  <p:sldIdLst>
    <p:sldId id="266" r:id="rId2"/>
    <p:sldId id="284" r:id="rId3"/>
    <p:sldId id="285" r:id="rId4"/>
    <p:sldId id="286" r:id="rId5"/>
    <p:sldId id="287" r:id="rId6"/>
    <p:sldId id="288" r:id="rId7"/>
    <p:sldId id="290" r:id="rId8"/>
    <p:sldId id="291" r:id="rId9"/>
    <p:sldId id="292" r:id="rId10"/>
    <p:sldId id="293" r:id="rId11"/>
    <p:sldId id="289" r:id="rId12"/>
    <p:sldId id="294" r:id="rId13"/>
    <p:sldId id="295" r:id="rId14"/>
    <p:sldId id="296" r:id="rId15"/>
    <p:sldId id="297" r:id="rId16"/>
    <p:sldId id="298" r:id="rId17"/>
    <p:sldId id="299" r:id="rId18"/>
    <p:sldId id="26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6305" autoAdjust="0"/>
  </p:normalViewPr>
  <p:slideViewPr>
    <p:cSldViewPr>
      <p:cViewPr varScale="1">
        <p:scale>
          <a:sx n="64" d="100"/>
          <a:sy n="64" d="100"/>
        </p:scale>
        <p:origin x="738" y="60"/>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t>9/9/2023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t>‹#›</a:t>
            </a:fld>
            <a:endParaRPr lang="en-US"/>
          </a:p>
        </p:txBody>
      </p:sp>
    </p:spTree>
    <p:extLst>
      <p:ext uri="{BB962C8B-B14F-4D97-AF65-F5344CB8AC3E}">
        <p14:creationId xmlns:p14="http://schemas.microsoft.com/office/powerpoint/2010/main"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smtClean="0"/>
              <a:t>Labeling</a:t>
            </a:r>
            <a:endParaRPr lang="en-US" dirty="0"/>
          </a:p>
        </p:txBody>
      </p:sp>
      <p:sp>
        <p:nvSpPr>
          <p:cNvPr id="6" name="Subtitle 5"/>
          <p:cNvSpPr>
            <a:spLocks noGrp="1"/>
          </p:cNvSpPr>
          <p:nvPr>
            <p:ph type="subTitle" idx="1"/>
          </p:nvPr>
        </p:nvSpPr>
        <p:spPr/>
        <p:txBody>
          <a:bodyPr/>
          <a:lstStyle/>
          <a:p>
            <a:r>
              <a:rPr lang="en-US" sz="1800" dirty="0" smtClean="0">
                <a:solidFill>
                  <a:srgbClr val="211D71"/>
                </a:solidFill>
              </a:rPr>
              <a:t>Pravin Y Pawar</a:t>
            </a:r>
            <a:endParaRPr lang="en-US" sz="1800" dirty="0">
              <a:solidFill>
                <a:srgbClr val="211D71"/>
              </a:solidFill>
            </a:endParaRPr>
          </a:p>
        </p:txBody>
      </p:sp>
      <p:sp>
        <p:nvSpPr>
          <p:cNvPr id="4" name="TextBox 3"/>
          <p:cNvSpPr txBox="1"/>
          <p:nvPr/>
        </p:nvSpPr>
        <p:spPr>
          <a:xfrm>
            <a:off x="6934200" y="4905187"/>
            <a:ext cx="5105400" cy="646331"/>
          </a:xfrm>
          <a:prstGeom prst="rect">
            <a:avLst/>
          </a:prstGeom>
          <a:noFill/>
        </p:spPr>
        <p:txBody>
          <a:bodyPr wrap="square" rtlCol="0">
            <a:spAutoFit/>
          </a:bodyPr>
          <a:lstStyle/>
          <a:p>
            <a:r>
              <a:rPr lang="en-US" dirty="0" smtClean="0"/>
              <a:t>Adapted from Designing Machine Learning Systems</a:t>
            </a:r>
          </a:p>
          <a:p>
            <a:r>
              <a:rPr lang="en-US" dirty="0" smtClean="0"/>
              <a:t>by Chip </a:t>
            </a:r>
            <a:r>
              <a:rPr lang="en-US" dirty="0" err="1" smtClean="0"/>
              <a:t>Huyen</a:t>
            </a:r>
            <a:endParaRPr lang="en-US" dirty="0"/>
          </a:p>
        </p:txBody>
      </p:sp>
    </p:spTree>
    <p:extLst>
      <p:ext uri="{BB962C8B-B14F-4D97-AF65-F5344CB8AC3E}">
        <p14:creationId xmlns:p14="http://schemas.microsoft.com/office/powerpoint/2010/main" val="3797254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Weak </a:t>
            </a:r>
            <a:r>
              <a:rPr lang="en-IN" dirty="0" smtClean="0"/>
              <a:t>supervision(3)</a:t>
            </a:r>
            <a:endParaRPr lang="en-IN" dirty="0"/>
          </a:p>
        </p:txBody>
      </p:sp>
      <p:sp>
        <p:nvSpPr>
          <p:cNvPr id="3" name="Text Placeholder 2"/>
          <p:cNvSpPr>
            <a:spLocks noGrp="1"/>
          </p:cNvSpPr>
          <p:nvPr>
            <p:ph type="body" sz="quarter" idx="13"/>
          </p:nvPr>
        </p:nvSpPr>
        <p:spPr>
          <a:xfrm>
            <a:off x="857739" y="1600201"/>
            <a:ext cx="10160000" cy="4648199"/>
          </a:xfrm>
        </p:spPr>
        <p:txBody>
          <a:bodyPr>
            <a:normAutofit/>
          </a:bodyPr>
          <a:lstStyle/>
          <a:p>
            <a:r>
              <a:rPr lang="en-US" dirty="0"/>
              <a:t>In theory, don’t need any hand labels for weak supervision</a:t>
            </a:r>
          </a:p>
          <a:p>
            <a:pPr lvl="1">
              <a:buFont typeface="Courier New" panose="02070309020205020404" pitchFamily="49" charset="0"/>
              <a:buChar char="o"/>
            </a:pPr>
            <a:r>
              <a:rPr lang="en-US" dirty="0"/>
              <a:t>However, to get a sense of how accurate LFs are, a small amount of hand labels is recommended</a:t>
            </a:r>
          </a:p>
          <a:p>
            <a:pPr lvl="1">
              <a:buFont typeface="Courier New" panose="02070309020205020404" pitchFamily="49" charset="0"/>
              <a:buChar char="o"/>
            </a:pPr>
            <a:r>
              <a:rPr lang="en-US" dirty="0"/>
              <a:t>hand labels can help discover patterns in data to write better LFs</a:t>
            </a:r>
          </a:p>
          <a:p>
            <a:endParaRPr lang="en-US" dirty="0"/>
          </a:p>
          <a:p>
            <a:r>
              <a:rPr lang="en-US" dirty="0"/>
              <a:t>Weak supervision can be especially useful when data has strict privacy requirements</a:t>
            </a:r>
          </a:p>
          <a:p>
            <a:pPr lvl="1">
              <a:buFont typeface="Courier New" panose="02070309020205020404" pitchFamily="49" charset="0"/>
              <a:buChar char="o"/>
            </a:pPr>
            <a:r>
              <a:rPr lang="en-US" dirty="0"/>
              <a:t>only need to see a small, cleared subset of data to write LFs</a:t>
            </a:r>
          </a:p>
          <a:p>
            <a:pPr lvl="1">
              <a:buFont typeface="Courier New" panose="02070309020205020404" pitchFamily="49" charset="0"/>
              <a:buChar char="o"/>
            </a:pPr>
            <a:r>
              <a:rPr lang="en-US" dirty="0"/>
              <a:t>which can be applied to the rest of data without anyone looking at it</a:t>
            </a:r>
          </a:p>
          <a:p>
            <a:endParaRPr lang="en-US" dirty="0"/>
          </a:p>
          <a:p>
            <a:r>
              <a:rPr lang="en-US" dirty="0"/>
              <a:t>With LFs, subject matter expertise can be versioned, reused, and shared</a:t>
            </a:r>
          </a:p>
          <a:p>
            <a:pPr lvl="1">
              <a:buFont typeface="Courier New" panose="02070309020205020404" pitchFamily="49" charset="0"/>
              <a:buChar char="o"/>
            </a:pPr>
            <a:r>
              <a:rPr lang="en-US" dirty="0"/>
              <a:t>Expertise owned by one team can be encoded and used by another team</a:t>
            </a:r>
          </a:p>
          <a:p>
            <a:pPr lvl="1">
              <a:buFont typeface="Courier New" panose="02070309020205020404" pitchFamily="49" charset="0"/>
              <a:buChar char="o"/>
            </a:pPr>
            <a:r>
              <a:rPr lang="en-US" dirty="0"/>
              <a:t>If data changes or requirements change, can just reapply LFs to data samples</a:t>
            </a:r>
          </a:p>
          <a:p>
            <a:endParaRPr lang="en-US" dirty="0"/>
          </a:p>
          <a:p>
            <a:r>
              <a:rPr lang="en-US" dirty="0"/>
              <a:t>Programmatic labeling</a:t>
            </a:r>
          </a:p>
          <a:p>
            <a:pPr lvl="1">
              <a:buFont typeface="Courier New" panose="02070309020205020404" pitchFamily="49" charset="0"/>
              <a:buChar char="o"/>
            </a:pPr>
            <a:r>
              <a:rPr lang="en-US" dirty="0"/>
              <a:t>Approach of using labeling functions to generate labels for data </a:t>
            </a:r>
            <a:endParaRPr lang="en-IN" dirty="0"/>
          </a:p>
        </p:txBody>
      </p:sp>
      <p:sp>
        <p:nvSpPr>
          <p:cNvPr id="4" name="Text Placeholder 3"/>
          <p:cNvSpPr>
            <a:spLocks noGrp="1"/>
          </p:cNvSpPr>
          <p:nvPr>
            <p:ph type="body" sz="quarter" idx="14"/>
          </p:nvPr>
        </p:nvSpPr>
        <p:spPr/>
        <p:txBody>
          <a:bodyPr/>
          <a:lstStyle/>
          <a:p>
            <a:r>
              <a:rPr lang="en-IN" dirty="0" smtClean="0"/>
              <a:t>Solution</a:t>
            </a:r>
            <a:endParaRPr lang="en-IN" dirty="0"/>
          </a:p>
        </p:txBody>
      </p:sp>
    </p:spTree>
    <p:extLst>
      <p:ext uri="{BB962C8B-B14F-4D97-AF65-F5344CB8AC3E}">
        <p14:creationId xmlns:p14="http://schemas.microsoft.com/office/powerpoint/2010/main" val="126972350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Weak </a:t>
            </a:r>
            <a:r>
              <a:rPr lang="en-IN" dirty="0" smtClean="0"/>
              <a:t>supervision(4)</a:t>
            </a:r>
            <a:endParaRPr lang="en-IN" dirty="0"/>
          </a:p>
        </p:txBody>
      </p:sp>
      <p:sp>
        <p:nvSpPr>
          <p:cNvPr id="3" name="Text Placeholder 2"/>
          <p:cNvSpPr>
            <a:spLocks noGrp="1"/>
          </p:cNvSpPr>
          <p:nvPr>
            <p:ph type="body" sz="quarter" idx="13"/>
          </p:nvPr>
        </p:nvSpPr>
        <p:spPr>
          <a:xfrm>
            <a:off x="857739" y="1600201"/>
            <a:ext cx="10160000" cy="4648199"/>
          </a:xfrm>
        </p:spPr>
        <p:txBody>
          <a:bodyPr/>
          <a:lstStyle/>
          <a:p>
            <a:endParaRPr lang="en-IN" dirty="0"/>
          </a:p>
        </p:txBody>
      </p:sp>
      <p:sp>
        <p:nvSpPr>
          <p:cNvPr id="4" name="Text Placeholder 3"/>
          <p:cNvSpPr>
            <a:spLocks noGrp="1"/>
          </p:cNvSpPr>
          <p:nvPr>
            <p:ph type="body" sz="quarter" idx="14"/>
          </p:nvPr>
        </p:nvSpPr>
        <p:spPr/>
        <p:txBody>
          <a:bodyPr/>
          <a:lstStyle/>
          <a:p>
            <a:r>
              <a:rPr lang="en-IN" dirty="0" smtClean="0"/>
              <a:t>Hand labelling vs Programmatic labeling</a:t>
            </a:r>
            <a:endParaRPr lang="en-IN" dirty="0"/>
          </a:p>
        </p:txBody>
      </p:sp>
      <p:pic>
        <p:nvPicPr>
          <p:cNvPr id="5" name="Picture 4"/>
          <p:cNvPicPr>
            <a:picLocks noChangeAspect="1"/>
          </p:cNvPicPr>
          <p:nvPr/>
        </p:nvPicPr>
        <p:blipFill>
          <a:blip r:embed="rId2"/>
          <a:stretch>
            <a:fillRect/>
          </a:stretch>
        </p:blipFill>
        <p:spPr>
          <a:xfrm>
            <a:off x="1905001" y="2071687"/>
            <a:ext cx="7523162" cy="3871913"/>
          </a:xfrm>
          <a:prstGeom prst="rect">
            <a:avLst/>
          </a:prstGeom>
        </p:spPr>
      </p:pic>
    </p:spTree>
    <p:extLst>
      <p:ext uri="{BB962C8B-B14F-4D97-AF65-F5344CB8AC3E}">
        <p14:creationId xmlns:p14="http://schemas.microsoft.com/office/powerpoint/2010/main" val="192461017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Weak </a:t>
            </a:r>
            <a:r>
              <a:rPr lang="en-IN" dirty="0" smtClean="0"/>
              <a:t>supervision(5)</a:t>
            </a:r>
            <a:endParaRPr lang="en-IN" dirty="0"/>
          </a:p>
        </p:txBody>
      </p:sp>
      <p:sp>
        <p:nvSpPr>
          <p:cNvPr id="3" name="Text Placeholder 2"/>
          <p:cNvSpPr>
            <a:spLocks noGrp="1"/>
          </p:cNvSpPr>
          <p:nvPr>
            <p:ph type="body" sz="quarter" idx="13"/>
          </p:nvPr>
        </p:nvSpPr>
        <p:spPr>
          <a:xfrm>
            <a:off x="857739" y="1600201"/>
            <a:ext cx="10160000" cy="4648199"/>
          </a:xfrm>
        </p:spPr>
        <p:txBody>
          <a:bodyPr/>
          <a:lstStyle/>
          <a:p>
            <a:r>
              <a:rPr lang="en-US" dirty="0"/>
              <a:t>If heuristics work so well to label data, why do we need machine learning models? </a:t>
            </a:r>
          </a:p>
          <a:p>
            <a:pPr lvl="1">
              <a:buFont typeface="Courier New" panose="02070309020205020404" pitchFamily="49" charset="0"/>
              <a:buChar char="o"/>
            </a:pPr>
            <a:r>
              <a:rPr lang="en-US" dirty="0"/>
              <a:t>One reason is that labeling functions might not cover all data samples</a:t>
            </a:r>
          </a:p>
          <a:p>
            <a:pPr lvl="1">
              <a:buFont typeface="Courier New" panose="02070309020205020404" pitchFamily="49" charset="0"/>
              <a:buChar char="o"/>
            </a:pPr>
            <a:r>
              <a:rPr lang="en-US" dirty="0"/>
              <a:t>need to train ML models to generalize to samples that aren’t covered by any labeling function</a:t>
            </a:r>
          </a:p>
          <a:p>
            <a:pPr lvl="1"/>
            <a:endParaRPr lang="en-US" dirty="0"/>
          </a:p>
          <a:p>
            <a:r>
              <a:rPr lang="en-US" dirty="0"/>
              <a:t>Weak supervision is a simple but powerful paradigm. However, it’s not perfect.</a:t>
            </a:r>
          </a:p>
          <a:p>
            <a:pPr lvl="1">
              <a:buFont typeface="Courier New" panose="02070309020205020404" pitchFamily="49" charset="0"/>
              <a:buChar char="o"/>
            </a:pPr>
            <a:r>
              <a:rPr lang="en-US" dirty="0"/>
              <a:t>In some cases, the labels obtained by weak supervision might be too noisy to be useful</a:t>
            </a:r>
          </a:p>
          <a:p>
            <a:pPr lvl="1">
              <a:buFont typeface="Courier New" panose="02070309020205020404" pitchFamily="49" charset="0"/>
              <a:buChar char="o"/>
            </a:pPr>
            <a:r>
              <a:rPr lang="en-US" dirty="0"/>
              <a:t>But it’s often a good method to get started when want to explore the effectiveness of ML without wanting to invest too much in hand labeling upfront</a:t>
            </a:r>
            <a:endParaRPr lang="en-IN" dirty="0"/>
          </a:p>
        </p:txBody>
      </p:sp>
      <p:sp>
        <p:nvSpPr>
          <p:cNvPr id="4" name="Text Placeholder 3"/>
          <p:cNvSpPr>
            <a:spLocks noGrp="1"/>
          </p:cNvSpPr>
          <p:nvPr>
            <p:ph type="body" sz="quarter" idx="14"/>
          </p:nvPr>
        </p:nvSpPr>
        <p:spPr/>
        <p:txBody>
          <a:bodyPr/>
          <a:lstStyle/>
          <a:p>
            <a:r>
              <a:rPr lang="en-IN" dirty="0" smtClean="0"/>
              <a:t>Drawbacks</a:t>
            </a:r>
            <a:endParaRPr lang="en-IN" dirty="0"/>
          </a:p>
        </p:txBody>
      </p:sp>
    </p:spTree>
    <p:extLst>
      <p:ext uri="{BB962C8B-B14F-4D97-AF65-F5344CB8AC3E}">
        <p14:creationId xmlns:p14="http://schemas.microsoft.com/office/powerpoint/2010/main" val="95229368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Semi-supervision</a:t>
            </a:r>
          </a:p>
        </p:txBody>
      </p:sp>
      <p:sp>
        <p:nvSpPr>
          <p:cNvPr id="3" name="Text Placeholder 2"/>
          <p:cNvSpPr>
            <a:spLocks noGrp="1"/>
          </p:cNvSpPr>
          <p:nvPr>
            <p:ph type="body" sz="quarter" idx="13"/>
          </p:nvPr>
        </p:nvSpPr>
        <p:spPr>
          <a:xfrm>
            <a:off x="857739" y="1600201"/>
            <a:ext cx="10160000" cy="4648199"/>
          </a:xfrm>
        </p:spPr>
        <p:txBody>
          <a:bodyPr>
            <a:normAutofit fontScale="92500" lnSpcReduction="10000"/>
          </a:bodyPr>
          <a:lstStyle/>
          <a:p>
            <a:r>
              <a:rPr lang="en-US" dirty="0"/>
              <a:t>Semi-supervision leverages structural assumptions to generate new labels based on a small set of initial labels</a:t>
            </a:r>
          </a:p>
          <a:p>
            <a:pPr lvl="1">
              <a:buFont typeface="Courier New" panose="02070309020205020404" pitchFamily="49" charset="0"/>
              <a:buChar char="o"/>
            </a:pPr>
            <a:r>
              <a:rPr lang="en-US" dirty="0"/>
              <a:t>Unlike weak supervision, semi-supervision requires an initial set of labels</a:t>
            </a:r>
          </a:p>
          <a:p>
            <a:endParaRPr lang="en-US" dirty="0"/>
          </a:p>
          <a:p>
            <a:r>
              <a:rPr lang="en-US" dirty="0"/>
              <a:t>Self-training - A classic semi-supervision method</a:t>
            </a:r>
          </a:p>
          <a:p>
            <a:pPr lvl="1">
              <a:buFont typeface="Courier New" panose="02070309020205020404" pitchFamily="49" charset="0"/>
              <a:buChar char="o"/>
            </a:pPr>
            <a:r>
              <a:rPr lang="en-US" dirty="0"/>
              <a:t>Start by training a model on existing set of labeled data, and use this model to make predictions for unlabeled samples</a:t>
            </a:r>
          </a:p>
          <a:p>
            <a:pPr lvl="1">
              <a:buFont typeface="Courier New" panose="02070309020205020404" pitchFamily="49" charset="0"/>
              <a:buChar char="o"/>
            </a:pPr>
            <a:r>
              <a:rPr lang="en-US" dirty="0"/>
              <a:t>Assuming that predictions with high raw probability scores are correct, add the labels predicted with high probability to training set</a:t>
            </a:r>
          </a:p>
          <a:p>
            <a:pPr lvl="1">
              <a:buFont typeface="Courier New" panose="02070309020205020404" pitchFamily="49" charset="0"/>
              <a:buChar char="o"/>
            </a:pPr>
            <a:r>
              <a:rPr lang="en-US" dirty="0"/>
              <a:t>then train a new model on this expanded training set</a:t>
            </a:r>
          </a:p>
          <a:p>
            <a:pPr lvl="1">
              <a:buFont typeface="Courier New" panose="02070309020205020404" pitchFamily="49" charset="0"/>
              <a:buChar char="o"/>
            </a:pPr>
            <a:r>
              <a:rPr lang="en-US" dirty="0"/>
              <a:t>goes on until are happy with  model performance</a:t>
            </a:r>
          </a:p>
          <a:p>
            <a:pPr lvl="1">
              <a:buFont typeface="Courier New" panose="02070309020205020404" pitchFamily="49" charset="0"/>
              <a:buChar char="o"/>
            </a:pPr>
            <a:endParaRPr lang="en-US" dirty="0"/>
          </a:p>
          <a:p>
            <a:r>
              <a:rPr lang="en-US" dirty="0"/>
              <a:t>Another semi-supervision method assumes that data samples that share similar characteristics share </a:t>
            </a:r>
            <a:endParaRPr lang="en-US" dirty="0" smtClean="0"/>
          </a:p>
          <a:p>
            <a:pPr marL="0" indent="0">
              <a:buNone/>
            </a:pPr>
            <a:r>
              <a:rPr lang="en-US" dirty="0"/>
              <a:t> </a:t>
            </a:r>
            <a:r>
              <a:rPr lang="en-US" dirty="0" smtClean="0"/>
              <a:t>   the </a:t>
            </a:r>
            <a:r>
              <a:rPr lang="en-US" dirty="0"/>
              <a:t>same labels</a:t>
            </a:r>
          </a:p>
          <a:p>
            <a:pPr lvl="1">
              <a:buFont typeface="Courier New" panose="02070309020205020404" pitchFamily="49" charset="0"/>
              <a:buChar char="o"/>
            </a:pPr>
            <a:r>
              <a:rPr lang="en-US" dirty="0"/>
              <a:t>The similarity might be obvious, such as in the task of classifying the topic of Twitter hashtags</a:t>
            </a:r>
          </a:p>
          <a:p>
            <a:pPr lvl="1">
              <a:buFont typeface="Courier New" panose="02070309020205020404" pitchFamily="49" charset="0"/>
              <a:buChar char="o"/>
            </a:pPr>
            <a:r>
              <a:rPr lang="en-US" dirty="0"/>
              <a:t>In most cases, the similarity can only be discovered by more complex methods </a:t>
            </a:r>
          </a:p>
          <a:p>
            <a:pPr lvl="2">
              <a:buFont typeface="Courier New" panose="02070309020205020404" pitchFamily="49" charset="0"/>
              <a:buChar char="o"/>
            </a:pPr>
            <a:r>
              <a:rPr lang="en-US" dirty="0"/>
              <a:t>use a clustering method or a K-nearest neighbor method to discover samples that belong to the same cluster</a:t>
            </a: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223501963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Semi-supervision(2)</a:t>
            </a:r>
            <a:endParaRPr lang="en-IN" dirty="0"/>
          </a:p>
        </p:txBody>
      </p:sp>
      <p:sp>
        <p:nvSpPr>
          <p:cNvPr id="3" name="Text Placeholder 2"/>
          <p:cNvSpPr>
            <a:spLocks noGrp="1"/>
          </p:cNvSpPr>
          <p:nvPr>
            <p:ph type="body" sz="quarter" idx="13"/>
          </p:nvPr>
        </p:nvSpPr>
        <p:spPr>
          <a:xfrm>
            <a:off x="857739" y="1600201"/>
            <a:ext cx="10160000" cy="4648199"/>
          </a:xfrm>
        </p:spPr>
        <p:txBody>
          <a:bodyPr>
            <a:normAutofit/>
          </a:bodyPr>
          <a:lstStyle/>
          <a:p>
            <a:r>
              <a:rPr lang="en-US" dirty="0"/>
              <a:t>Perturbation-based method has gained popularity in recent years </a:t>
            </a:r>
          </a:p>
          <a:p>
            <a:pPr lvl="1">
              <a:buFont typeface="Courier New" panose="02070309020205020404" pitchFamily="49" charset="0"/>
              <a:buChar char="o"/>
            </a:pPr>
            <a:r>
              <a:rPr lang="en-US" dirty="0"/>
              <a:t>based on the assumption that small perturbations to a sample shouldn’t change its label</a:t>
            </a:r>
          </a:p>
          <a:p>
            <a:pPr lvl="1">
              <a:buFont typeface="Courier New" panose="02070309020205020404" pitchFamily="49" charset="0"/>
              <a:buChar char="o"/>
            </a:pPr>
            <a:r>
              <a:rPr lang="en-US" dirty="0"/>
              <a:t>apply small perturbations to training samples to obtain new training samples</a:t>
            </a:r>
          </a:p>
          <a:p>
            <a:pPr lvl="1">
              <a:buFont typeface="Courier New" panose="02070309020205020404" pitchFamily="49" charset="0"/>
              <a:buChar char="o"/>
            </a:pPr>
            <a:r>
              <a:rPr lang="en-US" dirty="0"/>
              <a:t>perturbations might be applied directly to the samples (e.g. adding white noise to images) or to their representations (e.g. adding small values to </a:t>
            </a:r>
            <a:r>
              <a:rPr lang="en-US" dirty="0" err="1"/>
              <a:t>embeddings</a:t>
            </a:r>
            <a:r>
              <a:rPr lang="en-US" dirty="0"/>
              <a:t> of words)</a:t>
            </a:r>
          </a:p>
          <a:p>
            <a:pPr lvl="1">
              <a:buFont typeface="Courier New" panose="02070309020205020404" pitchFamily="49" charset="0"/>
              <a:buChar char="o"/>
            </a:pPr>
            <a:r>
              <a:rPr lang="en-US" dirty="0"/>
              <a:t>perturbed samples have the same labels as the unperturbed samples</a:t>
            </a:r>
          </a:p>
          <a:p>
            <a:endParaRPr lang="en-US" dirty="0"/>
          </a:p>
          <a:p>
            <a:r>
              <a:rPr lang="en-US" dirty="0"/>
              <a:t>Semi-supervision is the most useful when the number of training labels is limited</a:t>
            </a:r>
          </a:p>
          <a:p>
            <a:pPr lvl="1">
              <a:buFont typeface="Courier New" panose="02070309020205020404" pitchFamily="49" charset="0"/>
              <a:buChar char="o"/>
            </a:pPr>
            <a:r>
              <a:rPr lang="en-US" dirty="0"/>
              <a:t>One thing to consider when doing semi-supervision is how much of this limited amount should be used for evaluation</a:t>
            </a:r>
          </a:p>
          <a:p>
            <a:pPr lvl="1">
              <a:buFont typeface="Courier New" panose="02070309020205020404" pitchFamily="49" charset="0"/>
              <a:buChar char="o"/>
            </a:pPr>
            <a:r>
              <a:rPr lang="en-US" dirty="0"/>
              <a:t>If evaluate multiple model candidates on the same test set and choose the one that performs best on the test set, </a:t>
            </a:r>
          </a:p>
          <a:p>
            <a:pPr lvl="2">
              <a:buFont typeface="Courier New" panose="02070309020205020404" pitchFamily="49" charset="0"/>
              <a:buChar char="o"/>
            </a:pPr>
            <a:r>
              <a:rPr lang="en-US" dirty="0"/>
              <a:t>might have chosen a model that </a:t>
            </a:r>
            <a:r>
              <a:rPr lang="en-US" dirty="0" err="1"/>
              <a:t>overfits</a:t>
            </a:r>
            <a:r>
              <a:rPr lang="en-US" dirty="0"/>
              <a:t> the most on the test set</a:t>
            </a:r>
          </a:p>
          <a:p>
            <a:pPr lvl="1">
              <a:buFont typeface="Courier New" panose="02070309020205020404" pitchFamily="49" charset="0"/>
              <a:buChar char="o"/>
            </a:pPr>
            <a:r>
              <a:rPr lang="en-US" dirty="0"/>
              <a:t>On the other hand, if choose models based on a validation set, </a:t>
            </a:r>
          </a:p>
          <a:p>
            <a:pPr lvl="2">
              <a:buFont typeface="Courier New" panose="02070309020205020404" pitchFamily="49" charset="0"/>
              <a:buChar char="o"/>
            </a:pPr>
            <a:r>
              <a:rPr lang="en-US" dirty="0"/>
              <a:t>the value gained by having a validation set might be less than the value gained by adding the validation set to the limited training set</a:t>
            </a: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50615780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Transfer learning</a:t>
            </a:r>
          </a:p>
        </p:txBody>
      </p:sp>
      <p:sp>
        <p:nvSpPr>
          <p:cNvPr id="3" name="Text Placeholder 2"/>
          <p:cNvSpPr>
            <a:spLocks noGrp="1"/>
          </p:cNvSpPr>
          <p:nvPr>
            <p:ph type="body" sz="quarter" idx="13"/>
          </p:nvPr>
        </p:nvSpPr>
        <p:spPr>
          <a:xfrm>
            <a:off x="857739" y="1600201"/>
            <a:ext cx="10160000" cy="4648199"/>
          </a:xfrm>
        </p:spPr>
        <p:txBody>
          <a:bodyPr>
            <a:normAutofit lnSpcReduction="10000"/>
          </a:bodyPr>
          <a:lstStyle/>
          <a:p>
            <a:r>
              <a:rPr lang="en-US" dirty="0"/>
              <a:t>Refers to the family of methods where a model developed for a task is reused as the starting point for a model on a second </a:t>
            </a:r>
            <a:r>
              <a:rPr lang="en-US" dirty="0" smtClean="0"/>
              <a:t>task</a:t>
            </a:r>
          </a:p>
          <a:p>
            <a:endParaRPr lang="en-US" dirty="0"/>
          </a:p>
          <a:p>
            <a:r>
              <a:rPr lang="en-US" dirty="0"/>
              <a:t>First, the base model is trained for a base task such as language modeling</a:t>
            </a:r>
          </a:p>
          <a:p>
            <a:pPr lvl="1">
              <a:buFont typeface="Courier New" panose="02070309020205020404" pitchFamily="49" charset="0"/>
              <a:buChar char="o"/>
            </a:pPr>
            <a:r>
              <a:rPr lang="en-US" dirty="0"/>
              <a:t>The base task is usually a task that has cheap and abundant training data</a:t>
            </a:r>
          </a:p>
          <a:p>
            <a:pPr lvl="1">
              <a:buFont typeface="Courier New" panose="02070309020205020404" pitchFamily="49" charset="0"/>
              <a:buChar char="o"/>
            </a:pPr>
            <a:r>
              <a:rPr lang="en-US" dirty="0"/>
              <a:t>Language modeling is a great candidate because it doesn’t require labeled data</a:t>
            </a:r>
          </a:p>
          <a:p>
            <a:pPr lvl="1">
              <a:buFont typeface="Courier New" panose="02070309020205020404" pitchFamily="49" charset="0"/>
              <a:buChar char="o"/>
            </a:pPr>
            <a:r>
              <a:rPr lang="en-US" dirty="0"/>
              <a:t>Can collect any body of text — books, Wikipedia articles, chat histories — and the task is: given a sequence of tokens, predict the next token</a:t>
            </a:r>
          </a:p>
          <a:p>
            <a:endParaRPr lang="en-US" dirty="0"/>
          </a:p>
          <a:p>
            <a:r>
              <a:rPr lang="en-US" dirty="0"/>
              <a:t>Then use this pretrained base model on the task that you’re interested in, - called a downstream task</a:t>
            </a:r>
          </a:p>
          <a:p>
            <a:pPr lvl="1">
              <a:buFont typeface="Courier New" panose="02070309020205020404" pitchFamily="49" charset="0"/>
              <a:buChar char="o"/>
            </a:pPr>
            <a:r>
              <a:rPr lang="en-US" dirty="0"/>
              <a:t>such as sentiment analysis, intent detection, question answering, </a:t>
            </a:r>
            <a:r>
              <a:rPr lang="en-US" dirty="0" err="1"/>
              <a:t>etc</a:t>
            </a:r>
            <a:r>
              <a:rPr lang="en-US" dirty="0"/>
              <a:t> </a:t>
            </a:r>
          </a:p>
          <a:p>
            <a:pPr lvl="1">
              <a:buFont typeface="Courier New" panose="02070309020205020404" pitchFamily="49" charset="0"/>
              <a:buChar char="o"/>
            </a:pPr>
            <a:r>
              <a:rPr lang="en-US" dirty="0"/>
              <a:t>In zero-shot learning scenarios, might be able to use the base model on a downstream task directly</a:t>
            </a:r>
          </a:p>
          <a:p>
            <a:pPr lvl="1">
              <a:buFont typeface="Courier New" panose="02070309020205020404" pitchFamily="49" charset="0"/>
              <a:buChar char="o"/>
            </a:pPr>
            <a:r>
              <a:rPr lang="en-US" dirty="0"/>
              <a:t>In many cases, might need to fine-tune the base model</a:t>
            </a:r>
          </a:p>
          <a:p>
            <a:pPr lvl="1">
              <a:buFont typeface="Courier New" panose="02070309020205020404" pitchFamily="49" charset="0"/>
              <a:buChar char="o"/>
            </a:pPr>
            <a:r>
              <a:rPr lang="en-US" dirty="0"/>
              <a:t>Fine-tuning means making small changes to the base model, which can be continuing training the entire base model or a subset of the base model on data from a given downstream task</a:t>
            </a:r>
            <a:endParaRPr lang="en-IN" dirty="0"/>
          </a:p>
        </p:txBody>
      </p:sp>
      <p:sp>
        <p:nvSpPr>
          <p:cNvPr id="4" name="Text Placeholder 3"/>
          <p:cNvSpPr>
            <a:spLocks noGrp="1"/>
          </p:cNvSpPr>
          <p:nvPr>
            <p:ph type="body" sz="quarter" idx="14"/>
          </p:nvPr>
        </p:nvSpPr>
        <p:spPr/>
        <p:txBody>
          <a:bodyPr/>
          <a:lstStyle/>
          <a:p>
            <a:r>
              <a:rPr lang="en-IN" dirty="0" smtClean="0"/>
              <a:t>Approach</a:t>
            </a:r>
            <a:endParaRPr lang="en-IN" dirty="0"/>
          </a:p>
        </p:txBody>
      </p:sp>
    </p:spTree>
    <p:extLst>
      <p:ext uri="{BB962C8B-B14F-4D97-AF65-F5344CB8AC3E}">
        <p14:creationId xmlns:p14="http://schemas.microsoft.com/office/powerpoint/2010/main" val="425712849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Transfer </a:t>
            </a:r>
            <a:r>
              <a:rPr lang="en-IN" dirty="0" smtClean="0"/>
              <a:t>learning(2)</a:t>
            </a:r>
            <a:endParaRPr lang="en-IN" dirty="0"/>
          </a:p>
        </p:txBody>
      </p:sp>
      <p:sp>
        <p:nvSpPr>
          <p:cNvPr id="3" name="Text Placeholder 2"/>
          <p:cNvSpPr>
            <a:spLocks noGrp="1"/>
          </p:cNvSpPr>
          <p:nvPr>
            <p:ph type="body" sz="quarter" idx="13"/>
          </p:nvPr>
        </p:nvSpPr>
        <p:spPr>
          <a:xfrm>
            <a:off x="419100" y="1512055"/>
            <a:ext cx="10934700" cy="4964945"/>
          </a:xfrm>
        </p:spPr>
        <p:txBody>
          <a:bodyPr>
            <a:normAutofit fontScale="92500" lnSpcReduction="10000"/>
          </a:bodyPr>
          <a:lstStyle/>
          <a:p>
            <a:r>
              <a:rPr lang="en-US" dirty="0"/>
              <a:t>Especially appealing for tasks that don’t have a lot of labeled data</a:t>
            </a:r>
          </a:p>
          <a:p>
            <a:pPr lvl="1">
              <a:buFont typeface="Courier New" panose="02070309020205020404" pitchFamily="49" charset="0"/>
              <a:buChar char="o"/>
            </a:pPr>
            <a:r>
              <a:rPr lang="en-US" dirty="0"/>
              <a:t>Even for tasks that have a lot of labeled data, using a pretrained model as the starting point </a:t>
            </a:r>
            <a:r>
              <a:rPr lang="en-US"/>
              <a:t>can </a:t>
            </a:r>
            <a:r>
              <a:rPr lang="en-US" smtClean="0"/>
              <a:t>often </a:t>
            </a:r>
            <a:r>
              <a:rPr lang="en-US" dirty="0"/>
              <a:t>boost the performance significantly compared to training from scratch</a:t>
            </a:r>
          </a:p>
          <a:p>
            <a:endParaRPr lang="en-US" dirty="0"/>
          </a:p>
          <a:p>
            <a:r>
              <a:rPr lang="en-US" dirty="0"/>
              <a:t>Transfer learning has gained a lot of interest in recent years </a:t>
            </a:r>
          </a:p>
          <a:p>
            <a:pPr lvl="1">
              <a:buFont typeface="Courier New" panose="02070309020205020404" pitchFamily="49" charset="0"/>
              <a:buChar char="o"/>
            </a:pPr>
            <a:r>
              <a:rPr lang="en-US" dirty="0"/>
              <a:t>enabled many applications that were previously impossible due to the lack of training samples</a:t>
            </a:r>
          </a:p>
          <a:p>
            <a:pPr lvl="1">
              <a:buFont typeface="Courier New" panose="02070309020205020404" pitchFamily="49" charset="0"/>
              <a:buChar char="o"/>
            </a:pPr>
            <a:r>
              <a:rPr lang="en-US" dirty="0"/>
              <a:t>A non-trivial portion of ML models in production today are the results of transfer learning, </a:t>
            </a:r>
          </a:p>
          <a:p>
            <a:pPr lvl="2">
              <a:buFont typeface="Courier New" panose="02070309020205020404" pitchFamily="49" charset="0"/>
              <a:buChar char="o"/>
            </a:pPr>
            <a:r>
              <a:rPr lang="en-US" dirty="0"/>
              <a:t>including object detection models that leverage models pretrained on ImageNet and text classification models that leverage pretrained language models such as BERT or GPT-3. </a:t>
            </a:r>
          </a:p>
          <a:p>
            <a:pPr lvl="1">
              <a:buFont typeface="Courier New" panose="02070309020205020404" pitchFamily="49" charset="0"/>
              <a:buChar char="o"/>
            </a:pPr>
            <a:r>
              <a:rPr lang="en-US" dirty="0"/>
              <a:t>lowers the entry barriers into ML, as it helps reduce the upfront cost needed for labeling data to build ML applications</a:t>
            </a:r>
          </a:p>
          <a:p>
            <a:endParaRPr lang="en-US" dirty="0"/>
          </a:p>
          <a:p>
            <a:r>
              <a:rPr lang="en-US" dirty="0"/>
              <a:t>A trend that has emerged in the last five years is that usually, </a:t>
            </a:r>
          </a:p>
          <a:p>
            <a:pPr lvl="1">
              <a:buFont typeface="Courier New" panose="02070309020205020404" pitchFamily="49" charset="0"/>
              <a:buChar char="o"/>
            </a:pPr>
            <a:r>
              <a:rPr lang="en-US" dirty="0"/>
              <a:t>the larger the pretrained base model, the better its performance on downstream tasks</a:t>
            </a:r>
          </a:p>
          <a:p>
            <a:endParaRPr lang="en-US" dirty="0" smtClean="0"/>
          </a:p>
          <a:p>
            <a:r>
              <a:rPr lang="en-US" dirty="0" smtClean="0"/>
              <a:t>Large </a:t>
            </a:r>
            <a:r>
              <a:rPr lang="en-US" dirty="0"/>
              <a:t>models are expensive to train</a:t>
            </a:r>
          </a:p>
          <a:p>
            <a:pPr lvl="1">
              <a:buFont typeface="Courier New" panose="02070309020205020404" pitchFamily="49" charset="0"/>
              <a:buChar char="o"/>
            </a:pPr>
            <a:r>
              <a:rPr lang="en-US" dirty="0"/>
              <a:t>Based on the configuration of GPT-3, it’s estimated that the cost of training this model is in the tens of millions USD</a:t>
            </a:r>
          </a:p>
          <a:p>
            <a:pPr lvl="1">
              <a:buFont typeface="Courier New" panose="02070309020205020404" pitchFamily="49" charset="0"/>
              <a:buChar char="o"/>
            </a:pPr>
            <a:r>
              <a:rPr lang="en-US" dirty="0"/>
              <a:t>Many have hypothesized that in the future, only a handful of companies can afford to train large pretrained models</a:t>
            </a:r>
          </a:p>
          <a:p>
            <a:pPr lvl="1">
              <a:buFont typeface="Courier New" panose="02070309020205020404" pitchFamily="49" charset="0"/>
              <a:buChar char="o"/>
            </a:pPr>
            <a:r>
              <a:rPr lang="en-US" dirty="0"/>
              <a:t>The rest of the industry will use these pretrained models directly or </a:t>
            </a:r>
            <a:r>
              <a:rPr lang="en-US" dirty="0" smtClean="0"/>
              <a:t>fine-tune </a:t>
            </a:r>
            <a:r>
              <a:rPr lang="en-US" dirty="0"/>
              <a:t>them for their specific needs</a:t>
            </a:r>
            <a:endParaRPr lang="en-IN" dirty="0"/>
          </a:p>
        </p:txBody>
      </p:sp>
      <p:sp>
        <p:nvSpPr>
          <p:cNvPr id="4" name="Text Placeholder 3"/>
          <p:cNvSpPr>
            <a:spLocks noGrp="1"/>
          </p:cNvSpPr>
          <p:nvPr>
            <p:ph type="body" sz="quarter" idx="14"/>
          </p:nvPr>
        </p:nvSpPr>
        <p:spPr/>
        <p:txBody>
          <a:bodyPr/>
          <a:lstStyle/>
          <a:p>
            <a:r>
              <a:rPr lang="en-IN" dirty="0" smtClean="0"/>
              <a:t>Discussion</a:t>
            </a:r>
            <a:endParaRPr lang="en-IN" dirty="0"/>
          </a:p>
        </p:txBody>
      </p:sp>
    </p:spTree>
    <p:extLst>
      <p:ext uri="{BB962C8B-B14F-4D97-AF65-F5344CB8AC3E}">
        <p14:creationId xmlns:p14="http://schemas.microsoft.com/office/powerpoint/2010/main" val="347163986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Active learning</a:t>
            </a:r>
          </a:p>
        </p:txBody>
      </p:sp>
      <p:sp>
        <p:nvSpPr>
          <p:cNvPr id="3" name="Text Placeholder 2"/>
          <p:cNvSpPr>
            <a:spLocks noGrp="1"/>
          </p:cNvSpPr>
          <p:nvPr>
            <p:ph type="body" sz="quarter" idx="13"/>
          </p:nvPr>
        </p:nvSpPr>
        <p:spPr>
          <a:xfrm>
            <a:off x="457200" y="1600201"/>
            <a:ext cx="11069003" cy="5029199"/>
          </a:xfrm>
        </p:spPr>
        <p:txBody>
          <a:bodyPr>
            <a:normAutofit lnSpcReduction="10000"/>
          </a:bodyPr>
          <a:lstStyle/>
          <a:p>
            <a:r>
              <a:rPr lang="en-US" dirty="0"/>
              <a:t>Method for improving the efficiency of data labels</a:t>
            </a:r>
          </a:p>
          <a:p>
            <a:pPr lvl="1">
              <a:buFont typeface="Courier New" panose="02070309020205020404" pitchFamily="49" charset="0"/>
              <a:buChar char="o"/>
            </a:pPr>
            <a:r>
              <a:rPr lang="en-US" dirty="0">
                <a:solidFill>
                  <a:srgbClr val="FF0000"/>
                </a:solidFill>
              </a:rPr>
              <a:t>The hope here is that ML models can achieve greater accuracy with fewer training labels if they can choose which data samples to learn from</a:t>
            </a:r>
          </a:p>
          <a:p>
            <a:endParaRPr lang="en-US" dirty="0"/>
          </a:p>
          <a:p>
            <a:r>
              <a:rPr lang="en-US" dirty="0"/>
              <a:t>Aka query learning</a:t>
            </a:r>
          </a:p>
          <a:p>
            <a:pPr lvl="1">
              <a:buFont typeface="Courier New" panose="02070309020205020404" pitchFamily="49" charset="0"/>
              <a:buChar char="o"/>
            </a:pPr>
            <a:r>
              <a:rPr lang="en-US" dirty="0"/>
              <a:t>because a model (active learner) sends back queries in the form of unlabeled samples to be labeled by annotators (usually humans)</a:t>
            </a:r>
          </a:p>
          <a:p>
            <a:endParaRPr lang="en-US" dirty="0"/>
          </a:p>
          <a:p>
            <a:r>
              <a:rPr lang="en-US" dirty="0"/>
              <a:t>Instead of randomly labeling data samples, label the samples that are most helpful to models according to some heuristics</a:t>
            </a:r>
          </a:p>
          <a:p>
            <a:pPr lvl="1">
              <a:buFont typeface="Courier New" panose="02070309020205020404" pitchFamily="49" charset="0"/>
              <a:buChar char="o"/>
            </a:pPr>
            <a:r>
              <a:rPr lang="en-US" dirty="0"/>
              <a:t>The most straightforward heuristic is uncertainty measurement — label the examples that model is the least certain about hoping that they will help model learn the decision boundary better</a:t>
            </a:r>
          </a:p>
          <a:p>
            <a:pPr lvl="2">
              <a:buFont typeface="Courier New" panose="02070309020205020404" pitchFamily="49" charset="0"/>
              <a:buChar char="o"/>
            </a:pPr>
            <a:r>
              <a:rPr lang="en-US" dirty="0"/>
              <a:t>For example, in the case of classification problems where model outputs raw probabilities for different classes, it might choose the data examples with the lowest probabilities for the predicted class</a:t>
            </a:r>
          </a:p>
          <a:p>
            <a:pPr lvl="1">
              <a:buFont typeface="Courier New" panose="02070309020205020404" pitchFamily="49" charset="0"/>
              <a:buChar char="o"/>
            </a:pPr>
            <a:r>
              <a:rPr lang="en-US" dirty="0"/>
              <a:t>Another common heuristic is based on disagreement among multiple candidate models - query-by-committee</a:t>
            </a:r>
          </a:p>
          <a:p>
            <a:pPr lvl="2">
              <a:buFont typeface="Courier New" panose="02070309020205020404" pitchFamily="49" charset="0"/>
              <a:buChar char="o"/>
            </a:pPr>
            <a:r>
              <a:rPr lang="en-US" dirty="0"/>
              <a:t>need a committee of several candidate models, which are usually the same model trained with different sets of </a:t>
            </a:r>
            <a:r>
              <a:rPr lang="en-US" dirty="0" err="1"/>
              <a:t>hyperparameters</a:t>
            </a:r>
            <a:endParaRPr lang="en-US" dirty="0"/>
          </a:p>
          <a:p>
            <a:pPr lvl="2">
              <a:buFont typeface="Courier New" panose="02070309020205020404" pitchFamily="49" charset="0"/>
              <a:buChar char="o"/>
            </a:pPr>
            <a:r>
              <a:rPr lang="en-US" dirty="0"/>
              <a:t>each model can make one vote for which examples to label next, which it might vote based on how uncertain it is about the prediction</a:t>
            </a:r>
          </a:p>
          <a:p>
            <a:pPr lvl="2">
              <a:buFont typeface="Courier New" panose="02070309020205020404" pitchFamily="49" charset="0"/>
              <a:buChar char="o"/>
            </a:pPr>
            <a:r>
              <a:rPr lang="en-US" dirty="0" smtClean="0"/>
              <a:t>then </a:t>
            </a:r>
            <a:r>
              <a:rPr lang="en-US" dirty="0"/>
              <a:t>label the examples that the committee disagrees on the most</a:t>
            </a:r>
          </a:p>
          <a:p>
            <a:endParaRPr lang="en-IN" dirty="0"/>
          </a:p>
        </p:txBody>
      </p:sp>
      <p:sp>
        <p:nvSpPr>
          <p:cNvPr id="4" name="Text Placeholder 3"/>
          <p:cNvSpPr>
            <a:spLocks noGrp="1"/>
          </p:cNvSpPr>
          <p:nvPr>
            <p:ph type="body" sz="quarter" idx="14"/>
          </p:nvPr>
        </p:nvSpPr>
        <p:spPr/>
        <p:txBody>
          <a:bodyPr/>
          <a:lstStyle/>
          <a:p>
            <a:r>
              <a:rPr lang="en-IN" dirty="0" smtClean="0"/>
              <a:t>Approach</a:t>
            </a:r>
            <a:endParaRPr lang="en-IN" dirty="0"/>
          </a:p>
        </p:txBody>
      </p:sp>
    </p:spTree>
    <p:extLst>
      <p:ext uri="{BB962C8B-B14F-4D97-AF65-F5344CB8AC3E}">
        <p14:creationId xmlns:p14="http://schemas.microsoft.com/office/powerpoint/2010/main" val="233743594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smtClean="0"/>
              <a:t>In our next session:</a:t>
            </a:r>
            <a:endParaRPr lang="en-US" dirty="0"/>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Labeling</a:t>
            </a:r>
          </a:p>
        </p:txBody>
      </p:sp>
      <p:sp>
        <p:nvSpPr>
          <p:cNvPr id="3" name="Text Placeholder 2"/>
          <p:cNvSpPr>
            <a:spLocks noGrp="1"/>
          </p:cNvSpPr>
          <p:nvPr>
            <p:ph type="body" sz="quarter" idx="13"/>
          </p:nvPr>
        </p:nvSpPr>
        <p:spPr>
          <a:xfrm>
            <a:off x="329247" y="1600201"/>
            <a:ext cx="11196956" cy="4648199"/>
          </a:xfrm>
        </p:spPr>
        <p:txBody>
          <a:bodyPr>
            <a:normAutofit lnSpcReduction="10000"/>
          </a:bodyPr>
          <a:lstStyle/>
          <a:p>
            <a:r>
              <a:rPr lang="en-US" dirty="0"/>
              <a:t>Despite the promise of unsupervised ML, most ML models in production today are supervised</a:t>
            </a:r>
          </a:p>
          <a:p>
            <a:pPr lvl="1">
              <a:buFont typeface="Courier New" panose="02070309020205020404" pitchFamily="49" charset="0"/>
              <a:buChar char="o"/>
            </a:pPr>
            <a:r>
              <a:rPr lang="en-US" dirty="0" smtClean="0"/>
              <a:t>means </a:t>
            </a:r>
            <a:r>
              <a:rPr lang="en-US" dirty="0"/>
              <a:t>that they need labels to learn</a:t>
            </a:r>
          </a:p>
          <a:p>
            <a:r>
              <a:rPr lang="en-US" dirty="0" smtClean="0">
                <a:solidFill>
                  <a:srgbClr val="FF0000"/>
                </a:solidFill>
              </a:rPr>
              <a:t>Performance </a:t>
            </a:r>
            <a:r>
              <a:rPr lang="en-US" dirty="0">
                <a:solidFill>
                  <a:srgbClr val="FF0000"/>
                </a:solidFill>
              </a:rPr>
              <a:t>of an ML model still depends heavily on the quality and quantity of the labeled data  </a:t>
            </a:r>
            <a:r>
              <a:rPr lang="en-US" dirty="0" smtClean="0">
                <a:solidFill>
                  <a:srgbClr val="FF0000"/>
                </a:solidFill>
              </a:rPr>
              <a:t>it’s </a:t>
            </a:r>
            <a:r>
              <a:rPr lang="en-US" dirty="0">
                <a:solidFill>
                  <a:srgbClr val="FF0000"/>
                </a:solidFill>
              </a:rPr>
              <a:t>trained on</a:t>
            </a:r>
          </a:p>
          <a:p>
            <a:endParaRPr lang="en-US" dirty="0"/>
          </a:p>
          <a:p>
            <a:r>
              <a:rPr lang="en-US" dirty="0"/>
              <a:t>There are tasks where data has natural labels or it’s possible to collect natural labels on the fly</a:t>
            </a:r>
          </a:p>
          <a:p>
            <a:pPr lvl="1">
              <a:buFont typeface="Courier New" panose="02070309020205020404" pitchFamily="49" charset="0"/>
              <a:buChar char="o"/>
            </a:pPr>
            <a:r>
              <a:rPr lang="en-US" dirty="0" smtClean="0"/>
              <a:t>For </a:t>
            </a:r>
            <a:r>
              <a:rPr lang="en-US" dirty="0"/>
              <a:t>predicting the click-through rate on an ad, labels are whether users click on an ad or not</a:t>
            </a:r>
          </a:p>
          <a:p>
            <a:pPr lvl="1">
              <a:buFont typeface="Courier New" panose="02070309020205020404" pitchFamily="49" charset="0"/>
              <a:buChar char="o"/>
            </a:pPr>
            <a:r>
              <a:rPr lang="en-US" dirty="0"/>
              <a:t>Similarly, for recommendation systems, labels are whether users click on a recommended item or not</a:t>
            </a:r>
          </a:p>
          <a:p>
            <a:endParaRPr lang="en-US" dirty="0"/>
          </a:p>
          <a:p>
            <a:r>
              <a:rPr lang="en-US" dirty="0"/>
              <a:t>However, for most tasks, natural labels are not available or not accessible</a:t>
            </a:r>
          </a:p>
          <a:p>
            <a:pPr lvl="1">
              <a:buFont typeface="Courier New" panose="02070309020205020404" pitchFamily="49" charset="0"/>
              <a:buChar char="o"/>
            </a:pPr>
            <a:r>
              <a:rPr lang="en-US" dirty="0"/>
              <a:t>will need to obtain labels by other means</a:t>
            </a:r>
          </a:p>
          <a:p>
            <a:endParaRPr lang="en-US" dirty="0"/>
          </a:p>
          <a:p>
            <a:r>
              <a:rPr lang="en-US" dirty="0">
                <a:solidFill>
                  <a:srgbClr val="FF0000"/>
                </a:solidFill>
              </a:rPr>
              <a:t>The challenges of obtaining labels for data includes</a:t>
            </a:r>
          </a:p>
          <a:p>
            <a:pPr lvl="1">
              <a:buFont typeface="Courier New" panose="02070309020205020404" pitchFamily="49" charset="0"/>
              <a:buChar char="o"/>
            </a:pPr>
            <a:r>
              <a:rPr lang="en-US" dirty="0">
                <a:solidFill>
                  <a:srgbClr val="FF0000"/>
                </a:solidFill>
              </a:rPr>
              <a:t>label multiplicity problem </a:t>
            </a:r>
          </a:p>
          <a:p>
            <a:pPr lvl="1">
              <a:buFont typeface="Courier New" panose="02070309020205020404" pitchFamily="49" charset="0"/>
              <a:buChar char="o"/>
            </a:pPr>
            <a:r>
              <a:rPr lang="en-US" dirty="0">
                <a:solidFill>
                  <a:srgbClr val="FF0000"/>
                </a:solidFill>
              </a:rPr>
              <a:t>what to do when lack hand labeled data</a:t>
            </a:r>
            <a:endParaRPr lang="en-IN" dirty="0">
              <a:solidFill>
                <a:srgbClr val="FF0000"/>
              </a:solidFill>
            </a:endParaRPr>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Hand Labels</a:t>
            </a:r>
          </a:p>
        </p:txBody>
      </p:sp>
      <p:sp>
        <p:nvSpPr>
          <p:cNvPr id="3" name="Text Placeholder 2"/>
          <p:cNvSpPr>
            <a:spLocks noGrp="1"/>
          </p:cNvSpPr>
          <p:nvPr>
            <p:ph type="body" sz="quarter" idx="13"/>
          </p:nvPr>
        </p:nvSpPr>
        <p:spPr>
          <a:xfrm>
            <a:off x="329247" y="1600201"/>
            <a:ext cx="11196956" cy="5029199"/>
          </a:xfrm>
        </p:spPr>
        <p:txBody>
          <a:bodyPr>
            <a:normAutofit fontScale="92500" lnSpcReduction="20000"/>
          </a:bodyPr>
          <a:lstStyle/>
          <a:p>
            <a:r>
              <a:rPr lang="en-US" dirty="0"/>
              <a:t>Acquiring hand labels for data is difficult for many, many </a:t>
            </a:r>
            <a:r>
              <a:rPr lang="en-US" dirty="0" smtClean="0"/>
              <a:t>reasons!</a:t>
            </a:r>
            <a:endParaRPr lang="en-US" dirty="0"/>
          </a:p>
          <a:p>
            <a:endParaRPr lang="en-US" dirty="0"/>
          </a:p>
          <a:p>
            <a:r>
              <a:rPr lang="en-US" dirty="0"/>
              <a:t>First, hand-labeling data can be </a:t>
            </a:r>
            <a:r>
              <a:rPr lang="en-US" dirty="0">
                <a:solidFill>
                  <a:srgbClr val="FF0000"/>
                </a:solidFill>
              </a:rPr>
              <a:t>expensive</a:t>
            </a:r>
            <a:r>
              <a:rPr lang="en-US" dirty="0"/>
              <a:t>, especially if subject matter expertise is required</a:t>
            </a:r>
          </a:p>
          <a:p>
            <a:pPr lvl="1">
              <a:buFont typeface="Courier New" panose="02070309020205020404" pitchFamily="49" charset="0"/>
              <a:buChar char="o"/>
            </a:pPr>
            <a:r>
              <a:rPr lang="en-US" dirty="0"/>
              <a:t>To classify whether a comment is spam, might be able to find 200 annotators on a crowdsourcing platform and train them </a:t>
            </a:r>
            <a:endParaRPr lang="en-US" dirty="0" smtClean="0"/>
          </a:p>
          <a:p>
            <a:pPr marL="457200" lvl="1" indent="0">
              <a:buNone/>
            </a:pPr>
            <a:r>
              <a:rPr lang="en-US" dirty="0"/>
              <a:t> </a:t>
            </a:r>
            <a:r>
              <a:rPr lang="en-US" dirty="0" smtClean="0"/>
              <a:t>    in </a:t>
            </a:r>
            <a:r>
              <a:rPr lang="en-US" dirty="0"/>
              <a:t>15 minutes to label data</a:t>
            </a:r>
          </a:p>
          <a:p>
            <a:pPr lvl="1">
              <a:buFont typeface="Courier New" panose="02070309020205020404" pitchFamily="49" charset="0"/>
              <a:buChar char="o"/>
            </a:pPr>
            <a:r>
              <a:rPr lang="en-US" dirty="0"/>
              <a:t>However, if want to label chest X-rays, need to find board-certified radiologists, whose time is limited and expensive</a:t>
            </a:r>
          </a:p>
          <a:p>
            <a:endParaRPr lang="en-US" dirty="0"/>
          </a:p>
          <a:p>
            <a:r>
              <a:rPr lang="en-US" dirty="0"/>
              <a:t>Second, hand labeling poses a threat to </a:t>
            </a:r>
            <a:r>
              <a:rPr lang="en-US" dirty="0">
                <a:solidFill>
                  <a:srgbClr val="FF0000"/>
                </a:solidFill>
              </a:rPr>
              <a:t>data privacy</a:t>
            </a:r>
          </a:p>
          <a:p>
            <a:pPr lvl="1">
              <a:buFont typeface="Courier New" panose="02070309020205020404" pitchFamily="49" charset="0"/>
              <a:buChar char="o"/>
            </a:pPr>
            <a:r>
              <a:rPr lang="en-US" dirty="0"/>
              <a:t>Hand labeling means that someone has to look at data, which isn’t always possible if data has strict privacy requirements</a:t>
            </a:r>
          </a:p>
          <a:p>
            <a:pPr lvl="1">
              <a:buFont typeface="Courier New" panose="02070309020205020404" pitchFamily="49" charset="0"/>
              <a:buChar char="o"/>
            </a:pPr>
            <a:r>
              <a:rPr lang="en-US" dirty="0"/>
              <a:t>For example, can’t just ship patient’s medical records or company’s confidential financial information to a third-party </a:t>
            </a:r>
            <a:endParaRPr lang="en-US" dirty="0" smtClean="0"/>
          </a:p>
          <a:p>
            <a:pPr marL="457200" lvl="1" indent="0">
              <a:buNone/>
            </a:pPr>
            <a:r>
              <a:rPr lang="en-US" dirty="0"/>
              <a:t> </a:t>
            </a:r>
            <a:r>
              <a:rPr lang="en-US" dirty="0" smtClean="0"/>
              <a:t>    service </a:t>
            </a:r>
            <a:r>
              <a:rPr lang="en-US" dirty="0"/>
              <a:t>for labeling</a:t>
            </a:r>
          </a:p>
          <a:p>
            <a:pPr lvl="1">
              <a:buFont typeface="Courier New" panose="02070309020205020404" pitchFamily="49" charset="0"/>
              <a:buChar char="o"/>
            </a:pPr>
            <a:r>
              <a:rPr lang="en-US" dirty="0"/>
              <a:t>In many cases, data might not even be allowed to leave organization, and might have to hire or contract annotators to </a:t>
            </a:r>
            <a:endParaRPr lang="en-US" dirty="0" smtClean="0"/>
          </a:p>
          <a:p>
            <a:pPr marL="457200" lvl="1" indent="0">
              <a:buNone/>
            </a:pPr>
            <a:r>
              <a:rPr lang="en-US" dirty="0"/>
              <a:t> </a:t>
            </a:r>
            <a:r>
              <a:rPr lang="en-US" dirty="0" smtClean="0"/>
              <a:t>   label </a:t>
            </a:r>
            <a:r>
              <a:rPr lang="en-US" dirty="0"/>
              <a:t>data on-premise</a:t>
            </a:r>
          </a:p>
          <a:p>
            <a:endParaRPr lang="en-US" dirty="0"/>
          </a:p>
          <a:p>
            <a:r>
              <a:rPr lang="en-US" dirty="0"/>
              <a:t>Third, hand labeling is </a:t>
            </a:r>
            <a:r>
              <a:rPr lang="en-US" dirty="0">
                <a:solidFill>
                  <a:srgbClr val="FF0000"/>
                </a:solidFill>
              </a:rPr>
              <a:t>slow</a:t>
            </a:r>
          </a:p>
          <a:p>
            <a:pPr lvl="1">
              <a:buFont typeface="Courier New" panose="02070309020205020404" pitchFamily="49" charset="0"/>
              <a:buChar char="o"/>
            </a:pPr>
            <a:r>
              <a:rPr lang="en-US" dirty="0"/>
              <a:t>For example, accurate transcription of speech utterance at phonetic level can take 400 times longer than the utterance duration</a:t>
            </a:r>
          </a:p>
          <a:p>
            <a:pPr lvl="1">
              <a:buFont typeface="Courier New" panose="02070309020205020404" pitchFamily="49" charset="0"/>
              <a:buChar char="o"/>
            </a:pPr>
            <a:r>
              <a:rPr lang="en-US" dirty="0"/>
              <a:t>Slow labeling leads to slow iteration speed and makes model less adaptive to changing environments and requirements</a:t>
            </a:r>
          </a:p>
          <a:p>
            <a:pPr lvl="1">
              <a:buFont typeface="Courier New" panose="02070309020205020404" pitchFamily="49" charset="0"/>
              <a:buChar char="o"/>
            </a:pPr>
            <a:r>
              <a:rPr lang="en-US" dirty="0"/>
              <a:t>If the task changes or data changes, have to wait for data to be relabeled before updating model</a:t>
            </a: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93753384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Label Multiplicity</a:t>
            </a:r>
          </a:p>
        </p:txBody>
      </p:sp>
      <p:sp>
        <p:nvSpPr>
          <p:cNvPr id="3" name="Text Placeholder 2"/>
          <p:cNvSpPr>
            <a:spLocks noGrp="1"/>
          </p:cNvSpPr>
          <p:nvPr>
            <p:ph type="body" sz="quarter" idx="13"/>
          </p:nvPr>
        </p:nvSpPr>
        <p:spPr>
          <a:xfrm>
            <a:off x="329246" y="1600201"/>
            <a:ext cx="11329353" cy="4648199"/>
          </a:xfrm>
        </p:spPr>
        <p:txBody>
          <a:bodyPr/>
          <a:lstStyle/>
          <a:p>
            <a:r>
              <a:rPr lang="en-US" dirty="0"/>
              <a:t>Often, to obtain enough labeled data, companies have to </a:t>
            </a:r>
          </a:p>
          <a:p>
            <a:pPr lvl="1">
              <a:buFont typeface="Courier New" panose="02070309020205020404" pitchFamily="49" charset="0"/>
              <a:buChar char="o"/>
            </a:pPr>
            <a:r>
              <a:rPr lang="en-US" dirty="0" smtClean="0"/>
              <a:t>rely </a:t>
            </a:r>
            <a:r>
              <a:rPr lang="en-US" dirty="0"/>
              <a:t>on multiple annotators who have different levels of </a:t>
            </a:r>
            <a:r>
              <a:rPr lang="en-US" dirty="0" smtClean="0"/>
              <a:t>expertise</a:t>
            </a:r>
          </a:p>
          <a:p>
            <a:pPr lvl="1">
              <a:buFont typeface="Courier New" panose="02070309020205020404" pitchFamily="49" charset="0"/>
              <a:buChar char="o"/>
            </a:pPr>
            <a:r>
              <a:rPr lang="en-US" dirty="0"/>
              <a:t>use data from multiple sources </a:t>
            </a:r>
          </a:p>
          <a:p>
            <a:r>
              <a:rPr lang="en-US" dirty="0" smtClean="0"/>
              <a:t>Leads </a:t>
            </a:r>
            <a:r>
              <a:rPr lang="en-US" dirty="0"/>
              <a:t>to the problem of </a:t>
            </a:r>
            <a:r>
              <a:rPr lang="en-US" dirty="0">
                <a:solidFill>
                  <a:srgbClr val="FF0000"/>
                </a:solidFill>
              </a:rPr>
              <a:t>label ambiguity or label multiplicity</a:t>
            </a:r>
            <a:r>
              <a:rPr lang="en-US" dirty="0"/>
              <a:t>: </a:t>
            </a:r>
          </a:p>
          <a:p>
            <a:pPr lvl="1">
              <a:buFont typeface="Courier New" panose="02070309020205020404" pitchFamily="49" charset="0"/>
              <a:buChar char="o"/>
            </a:pPr>
            <a:r>
              <a:rPr lang="en-US" dirty="0">
                <a:solidFill>
                  <a:srgbClr val="FF0000"/>
                </a:solidFill>
              </a:rPr>
              <a:t>what to do when there are multiple possible labels for a data instance</a:t>
            </a:r>
          </a:p>
          <a:p>
            <a:r>
              <a:rPr lang="en-US" dirty="0" smtClean="0"/>
              <a:t>Consider </a:t>
            </a:r>
            <a:r>
              <a:rPr lang="en-US" dirty="0"/>
              <a:t>this simple task of entity recognition given to  three annotators asking them to annotate all entities they can find</a:t>
            </a:r>
          </a:p>
          <a:p>
            <a:pPr lvl="1">
              <a:buFont typeface="Courier New" panose="02070309020205020404" pitchFamily="49" charset="0"/>
              <a:buChar char="o"/>
            </a:pPr>
            <a:r>
              <a:rPr lang="en-US" dirty="0"/>
              <a:t>"Darth Sidious, known simply as the Emperor, was a Dark Lord of the </a:t>
            </a:r>
            <a:r>
              <a:rPr lang="en-US" dirty="0" err="1"/>
              <a:t>Sith</a:t>
            </a:r>
            <a:r>
              <a:rPr lang="en-US" dirty="0"/>
              <a:t> who reigned over the galaxy as Galactic Emperor of the First Galactic Empire</a:t>
            </a:r>
            <a:r>
              <a:rPr lang="en-US" dirty="0" smtClean="0"/>
              <a:t>.“</a:t>
            </a:r>
          </a:p>
          <a:p>
            <a:pPr lvl="1">
              <a:buFont typeface="Courier New" panose="02070309020205020404" pitchFamily="49" charset="0"/>
              <a:buChar char="o"/>
            </a:pPr>
            <a:endParaRPr lang="en-US" dirty="0"/>
          </a:p>
          <a:p>
            <a:pPr lvl="1">
              <a:buFont typeface="Courier New" panose="02070309020205020404" pitchFamily="49" charset="0"/>
              <a:buChar char="o"/>
            </a:pPr>
            <a:r>
              <a:rPr lang="en-US" dirty="0" smtClean="0"/>
              <a:t>Receive </a:t>
            </a:r>
            <a:r>
              <a:rPr lang="en-US" dirty="0"/>
              <a:t>back three different </a:t>
            </a:r>
            <a:r>
              <a:rPr lang="en-US" dirty="0" smtClean="0"/>
              <a:t>solutions</a:t>
            </a:r>
          </a:p>
          <a:p>
            <a:pPr lvl="1">
              <a:buFont typeface="Courier New" panose="02070309020205020404" pitchFamily="49" charset="0"/>
              <a:buChar char="o"/>
            </a:pPr>
            <a:r>
              <a:rPr lang="en-US" dirty="0"/>
              <a:t>Three annotators have identified different </a:t>
            </a:r>
            <a:r>
              <a:rPr lang="en-US" dirty="0" smtClean="0"/>
              <a:t>Entities</a:t>
            </a:r>
          </a:p>
          <a:p>
            <a:pPr lvl="1">
              <a:buFont typeface="Courier New" panose="02070309020205020404" pitchFamily="49" charset="0"/>
              <a:buChar char="o"/>
            </a:pPr>
            <a:r>
              <a:rPr lang="en-US" dirty="0" smtClean="0"/>
              <a:t>Which </a:t>
            </a:r>
            <a:r>
              <a:rPr lang="en-US" dirty="0"/>
              <a:t>one should your model train on?</a:t>
            </a:r>
            <a:endParaRPr lang="en-IN" dirty="0"/>
          </a:p>
        </p:txBody>
      </p:sp>
      <p:sp>
        <p:nvSpPr>
          <p:cNvPr id="4" name="Text Placeholder 3"/>
          <p:cNvSpPr>
            <a:spLocks noGrp="1"/>
          </p:cNvSpPr>
          <p:nvPr>
            <p:ph type="body" sz="quarter" idx="14"/>
          </p:nvPr>
        </p:nvSpPr>
        <p:spPr/>
        <p:txBody>
          <a:bodyPr/>
          <a:lstStyle/>
          <a:p>
            <a:endParaRPr lang="en-IN"/>
          </a:p>
        </p:txBody>
      </p:sp>
      <p:pic>
        <p:nvPicPr>
          <p:cNvPr id="5" name="Picture 4"/>
          <p:cNvPicPr>
            <a:picLocks noChangeAspect="1"/>
          </p:cNvPicPr>
          <p:nvPr/>
        </p:nvPicPr>
        <p:blipFill>
          <a:blip r:embed="rId2"/>
          <a:stretch>
            <a:fillRect/>
          </a:stretch>
        </p:blipFill>
        <p:spPr>
          <a:xfrm>
            <a:off x="5411761" y="4038600"/>
            <a:ext cx="6762750" cy="2661379"/>
          </a:xfrm>
          <a:prstGeom prst="rect">
            <a:avLst/>
          </a:prstGeom>
        </p:spPr>
      </p:pic>
    </p:spTree>
    <p:extLst>
      <p:ext uri="{BB962C8B-B14F-4D97-AF65-F5344CB8AC3E}">
        <p14:creationId xmlns:p14="http://schemas.microsoft.com/office/powerpoint/2010/main" val="1197800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Label </a:t>
            </a:r>
            <a:r>
              <a:rPr lang="en-IN" dirty="0" smtClean="0"/>
              <a:t>Multiplicity (2)</a:t>
            </a:r>
            <a:endParaRPr lang="en-IN" dirty="0"/>
          </a:p>
        </p:txBody>
      </p:sp>
      <p:sp>
        <p:nvSpPr>
          <p:cNvPr id="3" name="Text Placeholder 2"/>
          <p:cNvSpPr>
            <a:spLocks noGrp="1"/>
          </p:cNvSpPr>
          <p:nvPr>
            <p:ph type="body" sz="quarter" idx="13"/>
          </p:nvPr>
        </p:nvSpPr>
        <p:spPr>
          <a:xfrm>
            <a:off x="857739" y="1600201"/>
            <a:ext cx="10160000" cy="4648199"/>
          </a:xfrm>
        </p:spPr>
        <p:txBody>
          <a:bodyPr>
            <a:normAutofit/>
          </a:bodyPr>
          <a:lstStyle/>
          <a:p>
            <a:r>
              <a:rPr lang="en-US" dirty="0">
                <a:solidFill>
                  <a:srgbClr val="FF0000"/>
                </a:solidFill>
              </a:rPr>
              <a:t>Disagreements among annotators are extremely common!</a:t>
            </a:r>
          </a:p>
          <a:p>
            <a:pPr lvl="1">
              <a:buFont typeface="Courier New" panose="02070309020205020404" pitchFamily="49" charset="0"/>
              <a:buChar char="o"/>
            </a:pPr>
            <a:r>
              <a:rPr lang="en-US" dirty="0"/>
              <a:t>The higher level of domain expertise required, the higher the potential for annotating disagreement</a:t>
            </a:r>
          </a:p>
          <a:p>
            <a:pPr lvl="1">
              <a:buFont typeface="Courier New" panose="02070309020205020404" pitchFamily="49" charset="0"/>
              <a:buChar char="o"/>
            </a:pPr>
            <a:r>
              <a:rPr lang="en-US" dirty="0"/>
              <a:t>If one human-expert thinks the label should be A while another believes it should be B, how do we </a:t>
            </a:r>
            <a:endParaRPr lang="en-US" dirty="0" smtClean="0"/>
          </a:p>
          <a:p>
            <a:pPr marL="457200" lvl="1" indent="0">
              <a:buNone/>
            </a:pPr>
            <a:r>
              <a:rPr lang="en-US" dirty="0"/>
              <a:t> </a:t>
            </a:r>
            <a:r>
              <a:rPr lang="en-US" dirty="0" smtClean="0"/>
              <a:t>    resolve </a:t>
            </a:r>
            <a:r>
              <a:rPr lang="en-US" dirty="0"/>
              <a:t>this conflict to obtain one single ground </a:t>
            </a:r>
            <a:r>
              <a:rPr lang="en-US" dirty="0" smtClean="0"/>
              <a:t>truth?</a:t>
            </a:r>
          </a:p>
          <a:p>
            <a:pPr lvl="1">
              <a:buFont typeface="Courier New" panose="02070309020205020404" pitchFamily="49" charset="0"/>
              <a:buChar char="o"/>
            </a:pPr>
            <a:r>
              <a:rPr lang="en-US" dirty="0" smtClean="0"/>
              <a:t>If </a:t>
            </a:r>
            <a:r>
              <a:rPr lang="en-US" dirty="0"/>
              <a:t>human experts can’t agree on a label, what does human-level performance even mean?</a:t>
            </a:r>
          </a:p>
          <a:p>
            <a:endParaRPr lang="en-US" dirty="0"/>
          </a:p>
          <a:p>
            <a:r>
              <a:rPr lang="en-US" dirty="0">
                <a:solidFill>
                  <a:srgbClr val="FF0000"/>
                </a:solidFill>
              </a:rPr>
              <a:t>To minimize the disagreement among annotators</a:t>
            </a:r>
            <a:r>
              <a:rPr lang="en-US" dirty="0"/>
              <a:t>, it’s important to</a:t>
            </a:r>
            <a:endParaRPr lang="en-US" dirty="0" smtClean="0"/>
          </a:p>
          <a:p>
            <a:r>
              <a:rPr lang="en-US" dirty="0" smtClean="0">
                <a:solidFill>
                  <a:srgbClr val="FF0000"/>
                </a:solidFill>
              </a:rPr>
              <a:t>First</a:t>
            </a:r>
            <a:r>
              <a:rPr lang="en-US" dirty="0">
                <a:solidFill>
                  <a:srgbClr val="FF0000"/>
                </a:solidFill>
              </a:rPr>
              <a:t>, have a clear problem </a:t>
            </a:r>
            <a:r>
              <a:rPr lang="en-US" dirty="0" smtClean="0">
                <a:solidFill>
                  <a:srgbClr val="FF0000"/>
                </a:solidFill>
              </a:rPr>
              <a:t>definition</a:t>
            </a:r>
            <a:endParaRPr lang="en-US" dirty="0"/>
          </a:p>
          <a:p>
            <a:pPr lvl="1">
              <a:buFont typeface="Courier New" panose="02070309020205020404" pitchFamily="49" charset="0"/>
              <a:buChar char="o"/>
            </a:pPr>
            <a:r>
              <a:rPr lang="en-US" dirty="0"/>
              <a:t>For example, in the entity recognition task above, some disagreements could have been eliminated if clarified that in case of multiple possible entities, pick the entity that comprises the longest substring</a:t>
            </a:r>
          </a:p>
          <a:p>
            <a:pPr lvl="2">
              <a:buFont typeface="Courier New" panose="02070309020205020404" pitchFamily="49" charset="0"/>
              <a:buChar char="o"/>
            </a:pPr>
            <a:r>
              <a:rPr lang="en-US" dirty="0"/>
              <a:t>means Galactic Emperor of the First Galactic Empire instead of Galactic Emperor and First Galactic Empire</a:t>
            </a:r>
          </a:p>
          <a:p>
            <a:r>
              <a:rPr lang="en-US" dirty="0">
                <a:solidFill>
                  <a:srgbClr val="FF0000"/>
                </a:solidFill>
              </a:rPr>
              <a:t>Second, need to incorporate that definition into training </a:t>
            </a:r>
            <a:endParaRPr lang="en-US" dirty="0" smtClean="0">
              <a:solidFill>
                <a:srgbClr val="FF0000"/>
              </a:solidFill>
            </a:endParaRPr>
          </a:p>
          <a:p>
            <a:pPr lvl="1">
              <a:buFont typeface="Courier New" panose="02070309020205020404" pitchFamily="49" charset="0"/>
              <a:buChar char="o"/>
            </a:pPr>
            <a:r>
              <a:rPr lang="en-US" dirty="0" smtClean="0"/>
              <a:t>to </a:t>
            </a:r>
            <a:r>
              <a:rPr lang="en-US" dirty="0"/>
              <a:t>make sure that all annotators understand the rules</a:t>
            </a:r>
            <a:endParaRPr lang="en-IN" dirty="0"/>
          </a:p>
        </p:txBody>
      </p:sp>
      <p:sp>
        <p:nvSpPr>
          <p:cNvPr id="4" name="Text Placeholder 3"/>
          <p:cNvSpPr>
            <a:spLocks noGrp="1"/>
          </p:cNvSpPr>
          <p:nvPr>
            <p:ph type="body" sz="quarter" idx="14"/>
          </p:nvPr>
        </p:nvSpPr>
        <p:spPr/>
        <p:txBody>
          <a:bodyPr/>
          <a:lstStyle/>
          <a:p>
            <a:r>
              <a:rPr lang="en-US" dirty="0" smtClean="0"/>
              <a:t>Rely </a:t>
            </a:r>
            <a:r>
              <a:rPr lang="en-US" dirty="0"/>
              <a:t>on multiple annotators who have different levels of expertise</a:t>
            </a:r>
          </a:p>
          <a:p>
            <a:endParaRPr lang="en-IN" dirty="0"/>
          </a:p>
        </p:txBody>
      </p:sp>
    </p:spTree>
    <p:extLst>
      <p:ext uri="{BB962C8B-B14F-4D97-AF65-F5344CB8AC3E}">
        <p14:creationId xmlns:p14="http://schemas.microsoft.com/office/powerpoint/2010/main" val="38743343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Label Multiplicity </a:t>
            </a:r>
            <a:r>
              <a:rPr lang="en-IN" dirty="0" smtClean="0"/>
              <a:t>(3)</a:t>
            </a:r>
            <a:endParaRPr lang="en-IN" dirty="0"/>
          </a:p>
        </p:txBody>
      </p:sp>
      <p:sp>
        <p:nvSpPr>
          <p:cNvPr id="3" name="Text Placeholder 2"/>
          <p:cNvSpPr>
            <a:spLocks noGrp="1"/>
          </p:cNvSpPr>
          <p:nvPr>
            <p:ph type="body" sz="quarter" idx="13"/>
          </p:nvPr>
        </p:nvSpPr>
        <p:spPr>
          <a:xfrm>
            <a:off x="857739" y="1600201"/>
            <a:ext cx="10160000" cy="4648199"/>
          </a:xfrm>
        </p:spPr>
        <p:txBody>
          <a:bodyPr>
            <a:normAutofit/>
          </a:bodyPr>
          <a:lstStyle/>
          <a:p>
            <a:r>
              <a:rPr lang="en-US" dirty="0"/>
              <a:t>Indiscriminately using data from multiple sources, generated with different annotators</a:t>
            </a:r>
          </a:p>
          <a:p>
            <a:pPr lvl="1">
              <a:buFont typeface="Courier New" panose="02070309020205020404" pitchFamily="49" charset="0"/>
              <a:buChar char="o"/>
            </a:pPr>
            <a:r>
              <a:rPr lang="en-US" dirty="0"/>
              <a:t>without examining their quality can cause  model to fail mysteriously</a:t>
            </a:r>
          </a:p>
          <a:p>
            <a:endParaRPr lang="en-US" dirty="0"/>
          </a:p>
          <a:p>
            <a:r>
              <a:rPr lang="en-US" dirty="0"/>
              <a:t>Consider a case when trained a moderately good model with 100K data samples</a:t>
            </a:r>
          </a:p>
          <a:p>
            <a:pPr lvl="1">
              <a:buFont typeface="Courier New" panose="02070309020205020404" pitchFamily="49" charset="0"/>
              <a:buChar char="o"/>
            </a:pPr>
            <a:r>
              <a:rPr lang="en-US" dirty="0"/>
              <a:t>ML engineers are confident that more data will improve the model performance</a:t>
            </a:r>
          </a:p>
          <a:p>
            <a:pPr lvl="2">
              <a:buFont typeface="Courier New" panose="02070309020205020404" pitchFamily="49" charset="0"/>
              <a:buChar char="o"/>
            </a:pPr>
            <a:r>
              <a:rPr lang="en-US" dirty="0"/>
              <a:t>so spend a lot of money to hire annotators to label another million data samples</a:t>
            </a:r>
          </a:p>
          <a:p>
            <a:pPr lvl="1">
              <a:buFont typeface="Courier New" panose="02070309020205020404" pitchFamily="49" charset="0"/>
              <a:buChar char="o"/>
            </a:pPr>
            <a:r>
              <a:rPr lang="en-US" dirty="0"/>
              <a:t>However, the model performance actually decreases after being trained on the new data</a:t>
            </a:r>
          </a:p>
          <a:p>
            <a:pPr lvl="2">
              <a:buFont typeface="Courier New" panose="02070309020205020404" pitchFamily="49" charset="0"/>
              <a:buChar char="o"/>
            </a:pPr>
            <a:r>
              <a:rPr lang="en-US" dirty="0"/>
              <a:t>reason is that the new million samples were crowdsourced to annotators who labeled data with much less accuracy than the original data</a:t>
            </a:r>
          </a:p>
          <a:p>
            <a:pPr lvl="2">
              <a:buFont typeface="Courier New" panose="02070309020205020404" pitchFamily="49" charset="0"/>
              <a:buChar char="o"/>
            </a:pPr>
            <a:r>
              <a:rPr lang="en-US" dirty="0"/>
              <a:t>can be especially difficult to remedy this if already mixed data and can’t differentiate new data from old data</a:t>
            </a:r>
          </a:p>
          <a:p>
            <a:endParaRPr lang="en-US" dirty="0"/>
          </a:p>
          <a:p>
            <a:r>
              <a:rPr lang="en-US" dirty="0"/>
              <a:t>Data Lineage</a:t>
            </a:r>
          </a:p>
          <a:p>
            <a:pPr lvl="1"/>
            <a:r>
              <a:rPr lang="en-US" dirty="0"/>
              <a:t>Good practice to keep track of the origin of each of data samples as well as its </a:t>
            </a:r>
            <a:r>
              <a:rPr lang="en-US" dirty="0" smtClean="0"/>
              <a:t>labels - </a:t>
            </a:r>
            <a:r>
              <a:rPr lang="en-US" dirty="0"/>
              <a:t>data lineage</a:t>
            </a:r>
          </a:p>
          <a:p>
            <a:pPr lvl="1"/>
            <a:r>
              <a:rPr lang="en-US" dirty="0" smtClean="0"/>
              <a:t>helps </a:t>
            </a:r>
            <a:r>
              <a:rPr lang="en-US" dirty="0"/>
              <a:t>both in flagging potential biases in data as well as debug models</a:t>
            </a:r>
            <a:endParaRPr lang="en-IN" dirty="0"/>
          </a:p>
        </p:txBody>
      </p:sp>
      <p:sp>
        <p:nvSpPr>
          <p:cNvPr id="4" name="Text Placeholder 3"/>
          <p:cNvSpPr>
            <a:spLocks noGrp="1"/>
          </p:cNvSpPr>
          <p:nvPr>
            <p:ph type="body" sz="quarter" idx="14"/>
          </p:nvPr>
        </p:nvSpPr>
        <p:spPr/>
        <p:txBody>
          <a:bodyPr/>
          <a:lstStyle/>
          <a:p>
            <a:r>
              <a:rPr lang="en-US" dirty="0" smtClean="0"/>
              <a:t>Use </a:t>
            </a:r>
            <a:r>
              <a:rPr lang="en-US" dirty="0"/>
              <a:t>data from multiple sources </a:t>
            </a:r>
          </a:p>
          <a:p>
            <a:endParaRPr lang="en-IN" dirty="0"/>
          </a:p>
        </p:txBody>
      </p:sp>
    </p:spTree>
    <p:extLst>
      <p:ext uri="{BB962C8B-B14F-4D97-AF65-F5344CB8AC3E}">
        <p14:creationId xmlns:p14="http://schemas.microsoft.com/office/powerpoint/2010/main" val="6611984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Handling the Lack of Hand Labels</a:t>
            </a:r>
            <a:endParaRPr lang="en-IN" dirty="0"/>
          </a:p>
        </p:txBody>
      </p:sp>
      <p:sp>
        <p:nvSpPr>
          <p:cNvPr id="3" name="Text Placeholder 2"/>
          <p:cNvSpPr>
            <a:spLocks noGrp="1"/>
          </p:cNvSpPr>
          <p:nvPr>
            <p:ph type="body" sz="quarter" idx="13"/>
          </p:nvPr>
        </p:nvSpPr>
        <p:spPr>
          <a:xfrm>
            <a:off x="857739" y="1600201"/>
            <a:ext cx="10160000" cy="4648199"/>
          </a:xfrm>
        </p:spPr>
        <p:txBody>
          <a:bodyPr/>
          <a:lstStyle/>
          <a:p>
            <a:r>
              <a:rPr lang="en-US" dirty="0"/>
              <a:t>Because of the challenges in acquiring sufficient high-quality labels, many techniques have been developed to address the problems that result</a:t>
            </a:r>
          </a:p>
          <a:p>
            <a:r>
              <a:rPr lang="en-US" dirty="0"/>
              <a:t>cover four of them: weak supervision, semi-supervision, transfer learning, and active learning</a:t>
            </a:r>
          </a:p>
          <a:p>
            <a:endParaRPr lang="en-IN" dirty="0"/>
          </a:p>
        </p:txBody>
      </p:sp>
      <p:sp>
        <p:nvSpPr>
          <p:cNvPr id="4" name="Text Placeholder 3"/>
          <p:cNvSpPr>
            <a:spLocks noGrp="1"/>
          </p:cNvSpPr>
          <p:nvPr>
            <p:ph type="body" sz="quarter" idx="14"/>
          </p:nvPr>
        </p:nvSpPr>
        <p:spPr/>
        <p:txBody>
          <a:bodyPr/>
          <a:lstStyle/>
          <a:p>
            <a:endParaRPr lang="en-IN"/>
          </a:p>
        </p:txBody>
      </p:sp>
      <p:pic>
        <p:nvPicPr>
          <p:cNvPr id="5" name="Picture 4"/>
          <p:cNvPicPr>
            <a:picLocks noChangeAspect="1"/>
          </p:cNvPicPr>
          <p:nvPr/>
        </p:nvPicPr>
        <p:blipFill>
          <a:blip r:embed="rId2"/>
          <a:stretch>
            <a:fillRect/>
          </a:stretch>
        </p:blipFill>
        <p:spPr>
          <a:xfrm>
            <a:off x="2133600" y="2667000"/>
            <a:ext cx="6905625" cy="3857625"/>
          </a:xfrm>
          <a:prstGeom prst="rect">
            <a:avLst/>
          </a:prstGeom>
        </p:spPr>
      </p:pic>
    </p:spTree>
    <p:extLst>
      <p:ext uri="{BB962C8B-B14F-4D97-AF65-F5344CB8AC3E}">
        <p14:creationId xmlns:p14="http://schemas.microsoft.com/office/powerpoint/2010/main" val="10978581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Weak supervision</a:t>
            </a:r>
          </a:p>
        </p:txBody>
      </p:sp>
      <p:sp>
        <p:nvSpPr>
          <p:cNvPr id="3" name="Text Placeholder 2"/>
          <p:cNvSpPr>
            <a:spLocks noGrp="1"/>
          </p:cNvSpPr>
          <p:nvPr>
            <p:ph type="body" sz="quarter" idx="13"/>
          </p:nvPr>
        </p:nvSpPr>
        <p:spPr>
          <a:xfrm>
            <a:off x="329247" y="1600201"/>
            <a:ext cx="11196956" cy="5181599"/>
          </a:xfrm>
        </p:spPr>
        <p:txBody>
          <a:bodyPr>
            <a:normAutofit fontScale="92500"/>
          </a:bodyPr>
          <a:lstStyle/>
          <a:p>
            <a:r>
              <a:rPr lang="en-US" dirty="0"/>
              <a:t>If hand labeling is so problematic, what if we don’t use hand labels altogether? </a:t>
            </a:r>
          </a:p>
          <a:p>
            <a:pPr lvl="1">
              <a:buFont typeface="Courier New" panose="02070309020205020404" pitchFamily="49" charset="0"/>
              <a:buChar char="o"/>
            </a:pPr>
            <a:r>
              <a:rPr lang="en-US" dirty="0" smtClean="0"/>
              <a:t>One </a:t>
            </a:r>
            <a:r>
              <a:rPr lang="en-US" dirty="0"/>
              <a:t>approach that has gained popularity is </a:t>
            </a:r>
            <a:r>
              <a:rPr lang="en-US" dirty="0">
                <a:solidFill>
                  <a:srgbClr val="FF0000"/>
                </a:solidFill>
              </a:rPr>
              <a:t>weak supervision</a:t>
            </a:r>
          </a:p>
          <a:p>
            <a:pPr lvl="1">
              <a:buFont typeface="Courier New" panose="02070309020205020404" pitchFamily="49" charset="0"/>
              <a:buChar char="o"/>
            </a:pPr>
            <a:r>
              <a:rPr lang="en-US" dirty="0"/>
              <a:t>One of the most popular open-source tools for weak supervision is </a:t>
            </a:r>
            <a:r>
              <a:rPr lang="en-US" dirty="0">
                <a:solidFill>
                  <a:srgbClr val="FF0000"/>
                </a:solidFill>
              </a:rPr>
              <a:t>Snorkel</a:t>
            </a:r>
            <a:r>
              <a:rPr lang="en-US" dirty="0"/>
              <a:t>, developed at the Stanford </a:t>
            </a:r>
          </a:p>
          <a:p>
            <a:endParaRPr lang="en-US" dirty="0" smtClean="0"/>
          </a:p>
          <a:p>
            <a:r>
              <a:rPr lang="en-US" dirty="0" smtClean="0"/>
              <a:t>The </a:t>
            </a:r>
            <a:r>
              <a:rPr lang="en-US" dirty="0"/>
              <a:t>insight behind weak supervision is that people rely on heuristics, which can be developed with subject matter expertise, to label data. </a:t>
            </a:r>
          </a:p>
          <a:p>
            <a:pPr lvl="1">
              <a:buFont typeface="Courier New" panose="02070309020205020404" pitchFamily="49" charset="0"/>
              <a:buChar char="o"/>
            </a:pPr>
            <a:r>
              <a:rPr lang="en-US" dirty="0"/>
              <a:t>For example, a doctor might use the following heuristics to decide whether a patient’s case should be prioritized as emergent.</a:t>
            </a:r>
          </a:p>
          <a:p>
            <a:pPr lvl="1">
              <a:buFont typeface="Courier New" panose="02070309020205020404" pitchFamily="49" charset="0"/>
              <a:buChar char="o"/>
            </a:pPr>
            <a:r>
              <a:rPr lang="en-US" dirty="0"/>
              <a:t>If the nurse’s note mentions a serious condition like pneumonia, the patient’s case should be given priority consideration</a:t>
            </a:r>
          </a:p>
          <a:p>
            <a:endParaRPr lang="en-US" dirty="0"/>
          </a:p>
          <a:p>
            <a:r>
              <a:rPr lang="en-US" dirty="0"/>
              <a:t>Libraries like Snorkel are built around the concept of a </a:t>
            </a:r>
            <a:r>
              <a:rPr lang="en-US" dirty="0">
                <a:solidFill>
                  <a:srgbClr val="FF0000"/>
                </a:solidFill>
              </a:rPr>
              <a:t>labeling function (LF</a:t>
            </a:r>
            <a:r>
              <a:rPr lang="en-US" dirty="0"/>
              <a:t>): </a:t>
            </a:r>
            <a:r>
              <a:rPr lang="en-US" dirty="0">
                <a:solidFill>
                  <a:srgbClr val="FF0000"/>
                </a:solidFill>
              </a:rPr>
              <a:t>a function that encodes heuristics</a:t>
            </a:r>
          </a:p>
          <a:p>
            <a:r>
              <a:rPr lang="en-US" dirty="0" smtClean="0"/>
              <a:t>The </a:t>
            </a:r>
            <a:r>
              <a:rPr lang="en-US" dirty="0"/>
              <a:t>above heuristics can be expressed by the following function</a:t>
            </a:r>
          </a:p>
          <a:p>
            <a:pPr marL="457200" lvl="1" indent="0">
              <a:buNone/>
            </a:pPr>
            <a:r>
              <a:rPr lang="en-US" dirty="0" err="1" smtClean="0"/>
              <a:t>def</a:t>
            </a:r>
            <a:r>
              <a:rPr lang="en-US" dirty="0" smtClean="0"/>
              <a:t> </a:t>
            </a:r>
            <a:r>
              <a:rPr lang="en-US" dirty="0" err="1"/>
              <a:t>labeling_function</a:t>
            </a:r>
            <a:r>
              <a:rPr lang="en-US" dirty="0"/>
              <a:t>(note</a:t>
            </a:r>
            <a:r>
              <a:rPr lang="en-US" dirty="0" smtClean="0"/>
              <a:t>):</a:t>
            </a:r>
          </a:p>
          <a:p>
            <a:pPr marL="457200" lvl="1" indent="0">
              <a:buNone/>
            </a:pPr>
            <a:r>
              <a:rPr lang="en-US" dirty="0"/>
              <a:t>	</a:t>
            </a:r>
            <a:r>
              <a:rPr lang="en-US" dirty="0" smtClean="0"/>
              <a:t> </a:t>
            </a:r>
            <a:r>
              <a:rPr lang="en-US" dirty="0"/>
              <a:t>if "pneumonia" in note:</a:t>
            </a:r>
          </a:p>
          <a:p>
            <a:pPr marL="457200" lvl="1" indent="0">
              <a:buNone/>
            </a:pPr>
            <a:r>
              <a:rPr lang="en-US" dirty="0" smtClean="0"/>
              <a:t>              return </a:t>
            </a:r>
            <a:r>
              <a:rPr lang="en-US" dirty="0"/>
              <a:t>"</a:t>
            </a:r>
            <a:r>
              <a:rPr lang="en-US" dirty="0" smtClean="0"/>
              <a:t>EMERGENT“</a:t>
            </a:r>
          </a:p>
          <a:p>
            <a:pPr marL="457200" lvl="1" indent="0">
              <a:buNone/>
            </a:pPr>
            <a:endParaRPr lang="en-US" dirty="0"/>
          </a:p>
          <a:p>
            <a:r>
              <a:rPr lang="en-US" dirty="0"/>
              <a:t>After </a:t>
            </a:r>
            <a:r>
              <a:rPr lang="en-US" dirty="0" smtClean="0"/>
              <a:t>LFs are written, can </a:t>
            </a:r>
            <a:r>
              <a:rPr lang="en-US" dirty="0"/>
              <a:t>apply them to the samples </a:t>
            </a:r>
            <a:r>
              <a:rPr lang="en-US" dirty="0" smtClean="0"/>
              <a:t>want </a:t>
            </a:r>
            <a:r>
              <a:rPr lang="en-US" dirty="0"/>
              <a:t>to </a:t>
            </a:r>
            <a:r>
              <a:rPr lang="en-US" dirty="0" smtClean="0"/>
              <a:t>be labeled</a:t>
            </a:r>
            <a:endParaRPr lang="en-US" dirty="0"/>
          </a:p>
          <a:p>
            <a:pPr marL="457200" lvl="1" indent="0">
              <a:buNone/>
            </a:pPr>
            <a:endParaRPr lang="en-IN" dirty="0"/>
          </a:p>
        </p:txBody>
      </p:sp>
      <p:sp>
        <p:nvSpPr>
          <p:cNvPr id="4" name="Text Placeholder 3"/>
          <p:cNvSpPr>
            <a:spLocks noGrp="1"/>
          </p:cNvSpPr>
          <p:nvPr>
            <p:ph type="body" sz="quarter" idx="14"/>
          </p:nvPr>
        </p:nvSpPr>
        <p:spPr/>
        <p:txBody>
          <a:bodyPr/>
          <a:lstStyle/>
          <a:p>
            <a:r>
              <a:rPr lang="en-IN" dirty="0" smtClean="0"/>
              <a:t>Approach</a:t>
            </a:r>
            <a:endParaRPr lang="en-IN" dirty="0"/>
          </a:p>
        </p:txBody>
      </p:sp>
    </p:spTree>
    <p:extLst>
      <p:ext uri="{BB962C8B-B14F-4D97-AF65-F5344CB8AC3E}">
        <p14:creationId xmlns:p14="http://schemas.microsoft.com/office/powerpoint/2010/main" val="19038656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Weak </a:t>
            </a:r>
            <a:r>
              <a:rPr lang="en-IN" dirty="0" smtClean="0"/>
              <a:t>supervision(2)</a:t>
            </a:r>
            <a:endParaRPr lang="en-IN" dirty="0"/>
          </a:p>
        </p:txBody>
      </p:sp>
      <p:sp>
        <p:nvSpPr>
          <p:cNvPr id="3" name="Text Placeholder 2"/>
          <p:cNvSpPr>
            <a:spLocks noGrp="1"/>
          </p:cNvSpPr>
          <p:nvPr>
            <p:ph type="body" sz="quarter" idx="13"/>
          </p:nvPr>
        </p:nvSpPr>
        <p:spPr>
          <a:xfrm>
            <a:off x="329247" y="1600202"/>
            <a:ext cx="11196956" cy="1752598"/>
          </a:xfrm>
        </p:spPr>
        <p:txBody>
          <a:bodyPr>
            <a:normAutofit/>
          </a:bodyPr>
          <a:lstStyle/>
          <a:p>
            <a:r>
              <a:rPr lang="en-US" dirty="0"/>
              <a:t>LFs can encode many different types of heuristics</a:t>
            </a:r>
          </a:p>
          <a:p>
            <a:pPr lvl="1">
              <a:buFont typeface="Courier New" panose="02070309020205020404" pitchFamily="49" charset="0"/>
              <a:buChar char="o"/>
            </a:pPr>
            <a:r>
              <a:rPr lang="en-US" dirty="0"/>
              <a:t>Keyword heuristic, such as the example above.</a:t>
            </a:r>
          </a:p>
          <a:p>
            <a:pPr lvl="1">
              <a:buFont typeface="Courier New" panose="02070309020205020404" pitchFamily="49" charset="0"/>
              <a:buChar char="o"/>
            </a:pPr>
            <a:r>
              <a:rPr lang="en-US" dirty="0"/>
              <a:t>Regular expressions, such as if the note matches or fails to match a certain regular expression</a:t>
            </a:r>
          </a:p>
          <a:p>
            <a:pPr lvl="1">
              <a:buFont typeface="Courier New" panose="02070309020205020404" pitchFamily="49" charset="0"/>
              <a:buChar char="o"/>
            </a:pPr>
            <a:r>
              <a:rPr lang="en-US" dirty="0"/>
              <a:t>Database lookup, such as if the note contains the disease listed in the dangerous disease list</a:t>
            </a:r>
          </a:p>
          <a:p>
            <a:pPr lvl="1">
              <a:buFont typeface="Courier New" panose="02070309020205020404" pitchFamily="49" charset="0"/>
              <a:buChar char="o"/>
            </a:pPr>
            <a:r>
              <a:rPr lang="en-US" dirty="0"/>
              <a:t>The outputs of other models, such as if an existing system classifies this as </a:t>
            </a:r>
            <a:r>
              <a:rPr lang="en-US" dirty="0" smtClean="0"/>
              <a:t>EMERGENT</a:t>
            </a:r>
          </a:p>
          <a:p>
            <a:pPr lvl="1">
              <a:buFont typeface="Courier New" panose="02070309020205020404" pitchFamily="49" charset="0"/>
              <a:buChar char="o"/>
            </a:pPr>
            <a:endParaRPr lang="en-US" dirty="0"/>
          </a:p>
          <a:p>
            <a:endParaRPr lang="en-US" dirty="0"/>
          </a:p>
        </p:txBody>
      </p:sp>
      <p:sp>
        <p:nvSpPr>
          <p:cNvPr id="4" name="Text Placeholder 3"/>
          <p:cNvSpPr>
            <a:spLocks noGrp="1"/>
          </p:cNvSpPr>
          <p:nvPr>
            <p:ph type="body" sz="quarter" idx="14"/>
          </p:nvPr>
        </p:nvSpPr>
        <p:spPr/>
        <p:txBody>
          <a:bodyPr/>
          <a:lstStyle/>
          <a:p>
            <a:r>
              <a:rPr lang="en-US" dirty="0" smtClean="0"/>
              <a:t>Heuristics and Labeling Functions</a:t>
            </a:r>
            <a:endParaRPr lang="en-IN" dirty="0"/>
          </a:p>
        </p:txBody>
      </p:sp>
      <p:pic>
        <p:nvPicPr>
          <p:cNvPr id="6" name="Picture 5"/>
          <p:cNvPicPr>
            <a:picLocks noChangeAspect="1"/>
          </p:cNvPicPr>
          <p:nvPr/>
        </p:nvPicPr>
        <p:blipFill>
          <a:blip r:embed="rId2"/>
          <a:stretch>
            <a:fillRect/>
          </a:stretch>
        </p:blipFill>
        <p:spPr>
          <a:xfrm>
            <a:off x="5411153" y="3509623"/>
            <a:ext cx="6115050" cy="2438400"/>
          </a:xfrm>
          <a:prstGeom prst="rect">
            <a:avLst/>
          </a:prstGeom>
        </p:spPr>
      </p:pic>
      <p:sp>
        <p:nvSpPr>
          <p:cNvPr id="7" name="TextBox 6"/>
          <p:cNvSpPr txBox="1"/>
          <p:nvPr/>
        </p:nvSpPr>
        <p:spPr>
          <a:xfrm>
            <a:off x="228600" y="3414714"/>
            <a:ext cx="5004753" cy="2554545"/>
          </a:xfrm>
          <a:prstGeom prst="rect">
            <a:avLst/>
          </a:prstGeom>
          <a:noFill/>
        </p:spPr>
        <p:txBody>
          <a:bodyPr wrap="square" rtlCol="0">
            <a:spAutoFit/>
          </a:bodyPr>
          <a:lstStyle/>
          <a:p>
            <a:r>
              <a:rPr lang="en-US" sz="1600" dirty="0">
                <a:solidFill>
                  <a:srgbClr val="FF0000"/>
                </a:solidFill>
                <a:latin typeface="Helvetica" panose="020B0604020202020204" pitchFamily="34" charset="0"/>
                <a:cs typeface="Helvetica" panose="020B0604020202020204" pitchFamily="34" charset="0"/>
              </a:rPr>
              <a:t>Because LFs encode heuristics, and heuristics are noisy, LFs are noisy!</a:t>
            </a:r>
          </a:p>
          <a:p>
            <a:pPr>
              <a:buFont typeface="Courier New" panose="02070309020205020404" pitchFamily="49" charset="0"/>
              <a:buChar char="o"/>
            </a:pPr>
            <a:r>
              <a:rPr lang="en-US" sz="1600" dirty="0">
                <a:latin typeface="Helvetica" panose="020B0604020202020204" pitchFamily="34" charset="0"/>
                <a:cs typeface="Helvetica" panose="020B0604020202020204" pitchFamily="34" charset="0"/>
              </a:rPr>
              <a:t>Multiple labeling functions might apply to the same data examples, and they might give conflicting labels</a:t>
            </a:r>
          </a:p>
          <a:p>
            <a:pPr>
              <a:buFont typeface="Courier New" panose="02070309020205020404" pitchFamily="49" charset="0"/>
              <a:buChar char="o"/>
            </a:pPr>
            <a:r>
              <a:rPr lang="en-US" sz="1600" dirty="0">
                <a:latin typeface="Helvetica" panose="020B0604020202020204" pitchFamily="34" charset="0"/>
                <a:cs typeface="Helvetica" panose="020B0604020202020204" pitchFamily="34" charset="0"/>
              </a:rPr>
              <a:t>One function might think a note is EMERGENT but another function might think it’s not</a:t>
            </a:r>
          </a:p>
          <a:p>
            <a:pPr>
              <a:buFont typeface="Courier New" panose="02070309020205020404" pitchFamily="49" charset="0"/>
              <a:buChar char="o"/>
            </a:pPr>
            <a:r>
              <a:rPr lang="en-US" sz="1600" dirty="0">
                <a:latin typeface="Helvetica" panose="020B0604020202020204" pitchFamily="34" charset="0"/>
                <a:cs typeface="Helvetica" panose="020B0604020202020204" pitchFamily="34" charset="0"/>
              </a:rPr>
              <a:t>One heuristic might be much more accurate than another heuristic</a:t>
            </a:r>
          </a:p>
          <a:p>
            <a:pPr>
              <a:buFont typeface="Courier New" panose="02070309020205020404" pitchFamily="49" charset="0"/>
              <a:buChar char="o"/>
            </a:pPr>
            <a:r>
              <a:rPr lang="en-US" sz="1600" dirty="0">
                <a:latin typeface="Helvetica" panose="020B0604020202020204" pitchFamily="34" charset="0"/>
                <a:cs typeface="Helvetica" panose="020B0604020202020204" pitchFamily="34" charset="0"/>
              </a:rPr>
              <a:t>important to combine, </a:t>
            </a:r>
            <a:r>
              <a:rPr lang="en-US" sz="1600" dirty="0" err="1">
                <a:latin typeface="Helvetica" panose="020B0604020202020204" pitchFamily="34" charset="0"/>
                <a:cs typeface="Helvetica" panose="020B0604020202020204" pitchFamily="34" charset="0"/>
              </a:rPr>
              <a:t>denoise</a:t>
            </a:r>
            <a:r>
              <a:rPr lang="en-US" sz="1600" dirty="0">
                <a:latin typeface="Helvetica" panose="020B0604020202020204" pitchFamily="34" charset="0"/>
                <a:cs typeface="Helvetica" panose="020B0604020202020204" pitchFamily="34" charset="0"/>
              </a:rPr>
              <a:t>, and reweight all LFs to get a set of most likely-to-be-correct labels</a:t>
            </a:r>
            <a:endParaRPr lang="en-IN" sz="1600"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114014751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3239</TotalTime>
  <Words>2405</Words>
  <Application>Microsoft Office PowerPoint</Application>
  <PresentationFormat>Widescreen</PresentationFormat>
  <Paragraphs>215</Paragraphs>
  <Slides>18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Calibri Light</vt:lpstr>
      <vt:lpstr>Courier New</vt:lpstr>
      <vt:lpstr>Helvetica</vt:lpstr>
      <vt:lpstr>Helvetica Light</vt:lpstr>
      <vt:lpstr>Office Theme</vt:lpstr>
      <vt:lpstr>Labeling</vt:lpstr>
      <vt:lpstr>Labeling</vt:lpstr>
      <vt:lpstr>Hand Labels</vt:lpstr>
      <vt:lpstr>Label Multiplicity</vt:lpstr>
      <vt:lpstr>Label Multiplicity (2)</vt:lpstr>
      <vt:lpstr>Label Multiplicity (3)</vt:lpstr>
      <vt:lpstr>Handling the Lack of Hand Labels</vt:lpstr>
      <vt:lpstr>Weak supervision</vt:lpstr>
      <vt:lpstr>Weak supervision(2)</vt:lpstr>
      <vt:lpstr>Weak supervision(3)</vt:lpstr>
      <vt:lpstr>Weak supervision(4)</vt:lpstr>
      <vt:lpstr>Weak supervision(5)</vt:lpstr>
      <vt:lpstr>Semi-supervision</vt:lpstr>
      <vt:lpstr>Semi-supervision(2)</vt:lpstr>
      <vt:lpstr>Transfer learning</vt:lpstr>
      <vt:lpstr>Transfer learning(2)</vt:lpstr>
      <vt:lpstr>Active learning</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pravin pawar</cp:lastModifiedBy>
  <cp:revision>254</cp:revision>
  <dcterms:created xsi:type="dcterms:W3CDTF">2018-10-16T06:13:57Z</dcterms:created>
  <dcterms:modified xsi:type="dcterms:W3CDTF">2023-09-09T01:58:34Z</dcterms:modified>
</cp:coreProperties>
</file>

<file path=docProps/thumbnail.jpeg>
</file>